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87" r:id="rId3"/>
    <p:sldId id="407" r:id="rId4"/>
    <p:sldId id="391" r:id="rId5"/>
    <p:sldId id="389" r:id="rId6"/>
    <p:sldId id="446" r:id="rId7"/>
    <p:sldId id="447" r:id="rId8"/>
    <p:sldId id="448" r:id="rId9"/>
    <p:sldId id="415" r:id="rId10"/>
    <p:sldId id="416" r:id="rId11"/>
    <p:sldId id="449" r:id="rId12"/>
    <p:sldId id="450" r:id="rId13"/>
    <p:sldId id="443" r:id="rId14"/>
    <p:sldId id="452" r:id="rId15"/>
    <p:sldId id="453" r:id="rId16"/>
    <p:sldId id="437" r:id="rId17"/>
    <p:sldId id="455" r:id="rId18"/>
    <p:sldId id="456" r:id="rId19"/>
    <p:sldId id="457" r:id="rId20"/>
    <p:sldId id="454" r:id="rId21"/>
    <p:sldId id="442" r:id="rId22"/>
    <p:sldId id="438" r:id="rId23"/>
    <p:sldId id="451" r:id="rId24"/>
    <p:sldId id="406" r:id="rId25"/>
    <p:sldId id="440" r:id="rId26"/>
    <p:sldId id="44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5" d="100"/>
          <a:sy n="75" d="100"/>
        </p:scale>
        <p:origin x="43"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8107-7378-45CD-B302-431DCC6F3B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D20C6B-037F-4C81-AE7D-BEC51277C1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520A26-59CA-4377-B9D1-BB49A0CE4DA4}"/>
              </a:ext>
            </a:extLst>
          </p:cNvPr>
          <p:cNvSpPr>
            <a:spLocks noGrp="1"/>
          </p:cNvSpPr>
          <p:nvPr>
            <p:ph type="dt" sz="half" idx="10"/>
          </p:nvPr>
        </p:nvSpPr>
        <p:spPr/>
        <p:txBody>
          <a:bodyPr/>
          <a:lstStyle/>
          <a:p>
            <a:fld id="{3ECB6EBD-BF86-4414-97AA-DA9C06A9D5CF}" type="datetimeFigureOut">
              <a:rPr lang="en-US" smtClean="0"/>
              <a:t>12/10/2020</a:t>
            </a:fld>
            <a:endParaRPr lang="en-US"/>
          </a:p>
        </p:txBody>
      </p:sp>
      <p:sp>
        <p:nvSpPr>
          <p:cNvPr id="5" name="Footer Placeholder 4">
            <a:extLst>
              <a:ext uri="{FF2B5EF4-FFF2-40B4-BE49-F238E27FC236}">
                <a16:creationId xmlns:a16="http://schemas.microsoft.com/office/drawing/2014/main" id="{3AC47B6A-F83B-403C-A014-E348A671D5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8A734-6799-47A0-B5FD-3B0575417BD4}"/>
              </a:ext>
            </a:extLst>
          </p:cNvPr>
          <p:cNvSpPr>
            <a:spLocks noGrp="1"/>
          </p:cNvSpPr>
          <p:nvPr>
            <p:ph type="sldNum" sz="quarter" idx="12"/>
          </p:nvPr>
        </p:nvSpPr>
        <p:spPr/>
        <p:txBody>
          <a:bodyPr/>
          <a:lstStyle/>
          <a:p>
            <a:fld id="{D5BBCDF8-6709-45FA-AAE1-DD6DA984045B}" type="slidenum">
              <a:rPr lang="en-US" smtClean="0"/>
              <a:t>‹#›</a:t>
            </a:fld>
            <a:endParaRPr lang="en-US"/>
          </a:p>
        </p:txBody>
      </p:sp>
    </p:spTree>
    <p:extLst>
      <p:ext uri="{BB962C8B-B14F-4D97-AF65-F5344CB8AC3E}">
        <p14:creationId xmlns:p14="http://schemas.microsoft.com/office/powerpoint/2010/main" val="2193961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76DF6-5C56-4FAB-9F8A-E231C5AC7B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21F58B-9FB9-40A8-A42C-EB26584E52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E9F7B-7DE6-4427-8002-3344BD85CAF4}"/>
              </a:ext>
            </a:extLst>
          </p:cNvPr>
          <p:cNvSpPr>
            <a:spLocks noGrp="1"/>
          </p:cNvSpPr>
          <p:nvPr>
            <p:ph type="dt" sz="half" idx="10"/>
          </p:nvPr>
        </p:nvSpPr>
        <p:spPr/>
        <p:txBody>
          <a:bodyPr/>
          <a:lstStyle/>
          <a:p>
            <a:fld id="{3ECB6EBD-BF86-4414-97AA-DA9C06A9D5CF}" type="datetimeFigureOut">
              <a:rPr lang="en-US" smtClean="0"/>
              <a:t>12/10/2020</a:t>
            </a:fld>
            <a:endParaRPr lang="en-US"/>
          </a:p>
        </p:txBody>
      </p:sp>
      <p:sp>
        <p:nvSpPr>
          <p:cNvPr id="5" name="Footer Placeholder 4">
            <a:extLst>
              <a:ext uri="{FF2B5EF4-FFF2-40B4-BE49-F238E27FC236}">
                <a16:creationId xmlns:a16="http://schemas.microsoft.com/office/drawing/2014/main" id="{3D91835D-D2F5-4B17-A210-8E189F796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2E68C-5CE1-477D-A812-E27D232635E7}"/>
              </a:ext>
            </a:extLst>
          </p:cNvPr>
          <p:cNvSpPr>
            <a:spLocks noGrp="1"/>
          </p:cNvSpPr>
          <p:nvPr>
            <p:ph type="sldNum" sz="quarter" idx="12"/>
          </p:nvPr>
        </p:nvSpPr>
        <p:spPr/>
        <p:txBody>
          <a:bodyPr/>
          <a:lstStyle/>
          <a:p>
            <a:fld id="{D5BBCDF8-6709-45FA-AAE1-DD6DA984045B}" type="slidenum">
              <a:rPr lang="en-US" smtClean="0"/>
              <a:t>‹#›</a:t>
            </a:fld>
            <a:endParaRPr lang="en-US"/>
          </a:p>
        </p:txBody>
      </p:sp>
    </p:spTree>
    <p:extLst>
      <p:ext uri="{BB962C8B-B14F-4D97-AF65-F5344CB8AC3E}">
        <p14:creationId xmlns:p14="http://schemas.microsoft.com/office/powerpoint/2010/main" val="78696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4474FA-DD75-448F-95CD-4C144F3559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65B340-B11B-4681-87CA-A406589360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548CAB-A994-42F6-A9C1-C0BBFB48EBB1}"/>
              </a:ext>
            </a:extLst>
          </p:cNvPr>
          <p:cNvSpPr>
            <a:spLocks noGrp="1"/>
          </p:cNvSpPr>
          <p:nvPr>
            <p:ph type="dt" sz="half" idx="10"/>
          </p:nvPr>
        </p:nvSpPr>
        <p:spPr/>
        <p:txBody>
          <a:bodyPr/>
          <a:lstStyle/>
          <a:p>
            <a:fld id="{3ECB6EBD-BF86-4414-97AA-DA9C06A9D5CF}" type="datetimeFigureOut">
              <a:rPr lang="en-US" smtClean="0"/>
              <a:t>12/10/2020</a:t>
            </a:fld>
            <a:endParaRPr lang="en-US"/>
          </a:p>
        </p:txBody>
      </p:sp>
      <p:sp>
        <p:nvSpPr>
          <p:cNvPr id="5" name="Footer Placeholder 4">
            <a:extLst>
              <a:ext uri="{FF2B5EF4-FFF2-40B4-BE49-F238E27FC236}">
                <a16:creationId xmlns:a16="http://schemas.microsoft.com/office/drawing/2014/main" id="{5BFE1D2E-4A95-4C53-943C-188F93F1C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B3E37-4943-44CE-B062-E14A61961ACC}"/>
              </a:ext>
            </a:extLst>
          </p:cNvPr>
          <p:cNvSpPr>
            <a:spLocks noGrp="1"/>
          </p:cNvSpPr>
          <p:nvPr>
            <p:ph type="sldNum" sz="quarter" idx="12"/>
          </p:nvPr>
        </p:nvSpPr>
        <p:spPr/>
        <p:txBody>
          <a:bodyPr/>
          <a:lstStyle/>
          <a:p>
            <a:fld id="{D5BBCDF8-6709-45FA-AAE1-DD6DA984045B}" type="slidenum">
              <a:rPr lang="en-US" smtClean="0"/>
              <a:t>‹#›</a:t>
            </a:fld>
            <a:endParaRPr lang="en-US"/>
          </a:p>
        </p:txBody>
      </p:sp>
    </p:spTree>
    <p:extLst>
      <p:ext uri="{BB962C8B-B14F-4D97-AF65-F5344CB8AC3E}">
        <p14:creationId xmlns:p14="http://schemas.microsoft.com/office/powerpoint/2010/main" val="1355154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2B06B-8A98-44C2-B65E-D0AA51AEB6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3862F0-452A-4F70-B866-98032A80C9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4DDC02-D005-41A2-9074-59594189F33D}"/>
              </a:ext>
            </a:extLst>
          </p:cNvPr>
          <p:cNvSpPr>
            <a:spLocks noGrp="1"/>
          </p:cNvSpPr>
          <p:nvPr>
            <p:ph type="dt" sz="half" idx="10"/>
          </p:nvPr>
        </p:nvSpPr>
        <p:spPr/>
        <p:txBody>
          <a:bodyPr/>
          <a:lstStyle/>
          <a:p>
            <a:fld id="{3ECB6EBD-BF86-4414-97AA-DA9C06A9D5CF}" type="datetimeFigureOut">
              <a:rPr lang="en-US" smtClean="0"/>
              <a:t>12/10/2020</a:t>
            </a:fld>
            <a:endParaRPr lang="en-US"/>
          </a:p>
        </p:txBody>
      </p:sp>
      <p:sp>
        <p:nvSpPr>
          <p:cNvPr id="5" name="Footer Placeholder 4">
            <a:extLst>
              <a:ext uri="{FF2B5EF4-FFF2-40B4-BE49-F238E27FC236}">
                <a16:creationId xmlns:a16="http://schemas.microsoft.com/office/drawing/2014/main" id="{B766175D-F81B-47C9-8586-7630C5D5D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B44640-5FE6-4FF6-A4C9-BEC86BD52706}"/>
              </a:ext>
            </a:extLst>
          </p:cNvPr>
          <p:cNvSpPr>
            <a:spLocks noGrp="1"/>
          </p:cNvSpPr>
          <p:nvPr>
            <p:ph type="sldNum" sz="quarter" idx="12"/>
          </p:nvPr>
        </p:nvSpPr>
        <p:spPr/>
        <p:txBody>
          <a:bodyPr/>
          <a:lstStyle/>
          <a:p>
            <a:fld id="{D5BBCDF8-6709-45FA-AAE1-DD6DA984045B}" type="slidenum">
              <a:rPr lang="en-US" smtClean="0"/>
              <a:t>‹#›</a:t>
            </a:fld>
            <a:endParaRPr lang="en-US"/>
          </a:p>
        </p:txBody>
      </p:sp>
    </p:spTree>
    <p:extLst>
      <p:ext uri="{BB962C8B-B14F-4D97-AF65-F5344CB8AC3E}">
        <p14:creationId xmlns:p14="http://schemas.microsoft.com/office/powerpoint/2010/main" val="3597271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D2408-8D95-4D09-A0A7-62E136CEAF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F86B66-55F6-406A-A9F8-158031F9A2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2FB252-3E3F-48FD-9EC4-17587054A416}"/>
              </a:ext>
            </a:extLst>
          </p:cNvPr>
          <p:cNvSpPr>
            <a:spLocks noGrp="1"/>
          </p:cNvSpPr>
          <p:nvPr>
            <p:ph type="dt" sz="half" idx="10"/>
          </p:nvPr>
        </p:nvSpPr>
        <p:spPr/>
        <p:txBody>
          <a:bodyPr/>
          <a:lstStyle/>
          <a:p>
            <a:fld id="{3ECB6EBD-BF86-4414-97AA-DA9C06A9D5CF}" type="datetimeFigureOut">
              <a:rPr lang="en-US" smtClean="0"/>
              <a:t>12/10/2020</a:t>
            </a:fld>
            <a:endParaRPr lang="en-US"/>
          </a:p>
        </p:txBody>
      </p:sp>
      <p:sp>
        <p:nvSpPr>
          <p:cNvPr id="5" name="Footer Placeholder 4">
            <a:extLst>
              <a:ext uri="{FF2B5EF4-FFF2-40B4-BE49-F238E27FC236}">
                <a16:creationId xmlns:a16="http://schemas.microsoft.com/office/drawing/2014/main" id="{8E1F898F-EE89-4A9C-9D89-B24B0F416E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4F2AF2-8247-43CF-A0AB-E9F690DA9161}"/>
              </a:ext>
            </a:extLst>
          </p:cNvPr>
          <p:cNvSpPr>
            <a:spLocks noGrp="1"/>
          </p:cNvSpPr>
          <p:nvPr>
            <p:ph type="sldNum" sz="quarter" idx="12"/>
          </p:nvPr>
        </p:nvSpPr>
        <p:spPr/>
        <p:txBody>
          <a:bodyPr/>
          <a:lstStyle/>
          <a:p>
            <a:fld id="{D5BBCDF8-6709-45FA-AAE1-DD6DA984045B}" type="slidenum">
              <a:rPr lang="en-US" smtClean="0"/>
              <a:t>‹#›</a:t>
            </a:fld>
            <a:endParaRPr lang="en-US"/>
          </a:p>
        </p:txBody>
      </p:sp>
    </p:spTree>
    <p:extLst>
      <p:ext uri="{BB962C8B-B14F-4D97-AF65-F5344CB8AC3E}">
        <p14:creationId xmlns:p14="http://schemas.microsoft.com/office/powerpoint/2010/main" val="2180987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1A090-D6E1-4005-9545-D9244B2044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465413-94F5-4B5F-98F5-8B01614491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D440EE-0C5F-4E92-B7F7-8AE3E15E9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EE72B3-F089-4F9E-A98E-546F320AFF27}"/>
              </a:ext>
            </a:extLst>
          </p:cNvPr>
          <p:cNvSpPr>
            <a:spLocks noGrp="1"/>
          </p:cNvSpPr>
          <p:nvPr>
            <p:ph type="dt" sz="half" idx="10"/>
          </p:nvPr>
        </p:nvSpPr>
        <p:spPr/>
        <p:txBody>
          <a:bodyPr/>
          <a:lstStyle/>
          <a:p>
            <a:fld id="{3ECB6EBD-BF86-4414-97AA-DA9C06A9D5CF}" type="datetimeFigureOut">
              <a:rPr lang="en-US" smtClean="0"/>
              <a:t>12/10/2020</a:t>
            </a:fld>
            <a:endParaRPr lang="en-US"/>
          </a:p>
        </p:txBody>
      </p:sp>
      <p:sp>
        <p:nvSpPr>
          <p:cNvPr id="6" name="Footer Placeholder 5">
            <a:extLst>
              <a:ext uri="{FF2B5EF4-FFF2-40B4-BE49-F238E27FC236}">
                <a16:creationId xmlns:a16="http://schemas.microsoft.com/office/drawing/2014/main" id="{E2BBC3AF-3EDC-461D-8761-1A49074848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C5E735-3614-4ADC-B2D1-FDC5D9215C6B}"/>
              </a:ext>
            </a:extLst>
          </p:cNvPr>
          <p:cNvSpPr>
            <a:spLocks noGrp="1"/>
          </p:cNvSpPr>
          <p:nvPr>
            <p:ph type="sldNum" sz="quarter" idx="12"/>
          </p:nvPr>
        </p:nvSpPr>
        <p:spPr/>
        <p:txBody>
          <a:bodyPr/>
          <a:lstStyle/>
          <a:p>
            <a:fld id="{D5BBCDF8-6709-45FA-AAE1-DD6DA984045B}" type="slidenum">
              <a:rPr lang="en-US" smtClean="0"/>
              <a:t>‹#›</a:t>
            </a:fld>
            <a:endParaRPr lang="en-US"/>
          </a:p>
        </p:txBody>
      </p:sp>
    </p:spTree>
    <p:extLst>
      <p:ext uri="{BB962C8B-B14F-4D97-AF65-F5344CB8AC3E}">
        <p14:creationId xmlns:p14="http://schemas.microsoft.com/office/powerpoint/2010/main" val="3365770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16BCC-009F-4253-9250-89060EF358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A559A0-EE25-4518-B593-76601D8037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2FBCA9-3DA7-4B61-85BF-D3E26BD7A5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F95690-EBB5-459C-969C-7253321B51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55C083-A3D0-4CF5-B443-881E4DDBBE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4E2D74-3339-4EFE-B075-883D4F512CBC}"/>
              </a:ext>
            </a:extLst>
          </p:cNvPr>
          <p:cNvSpPr>
            <a:spLocks noGrp="1"/>
          </p:cNvSpPr>
          <p:nvPr>
            <p:ph type="dt" sz="half" idx="10"/>
          </p:nvPr>
        </p:nvSpPr>
        <p:spPr/>
        <p:txBody>
          <a:bodyPr/>
          <a:lstStyle/>
          <a:p>
            <a:fld id="{3ECB6EBD-BF86-4414-97AA-DA9C06A9D5CF}" type="datetimeFigureOut">
              <a:rPr lang="en-US" smtClean="0"/>
              <a:t>12/10/2020</a:t>
            </a:fld>
            <a:endParaRPr lang="en-US"/>
          </a:p>
        </p:txBody>
      </p:sp>
      <p:sp>
        <p:nvSpPr>
          <p:cNvPr id="8" name="Footer Placeholder 7">
            <a:extLst>
              <a:ext uri="{FF2B5EF4-FFF2-40B4-BE49-F238E27FC236}">
                <a16:creationId xmlns:a16="http://schemas.microsoft.com/office/drawing/2014/main" id="{E8C7CEDF-F49F-417D-A136-6D92614F2D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FEA2A3-24F0-47F3-9FB8-0EFF2A85D3B5}"/>
              </a:ext>
            </a:extLst>
          </p:cNvPr>
          <p:cNvSpPr>
            <a:spLocks noGrp="1"/>
          </p:cNvSpPr>
          <p:nvPr>
            <p:ph type="sldNum" sz="quarter" idx="12"/>
          </p:nvPr>
        </p:nvSpPr>
        <p:spPr/>
        <p:txBody>
          <a:bodyPr/>
          <a:lstStyle/>
          <a:p>
            <a:fld id="{D5BBCDF8-6709-45FA-AAE1-DD6DA984045B}" type="slidenum">
              <a:rPr lang="en-US" smtClean="0"/>
              <a:t>‹#›</a:t>
            </a:fld>
            <a:endParaRPr lang="en-US"/>
          </a:p>
        </p:txBody>
      </p:sp>
    </p:spTree>
    <p:extLst>
      <p:ext uri="{BB962C8B-B14F-4D97-AF65-F5344CB8AC3E}">
        <p14:creationId xmlns:p14="http://schemas.microsoft.com/office/powerpoint/2010/main" val="2437484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AFB3-DDBD-4C59-8BFB-B97DC2BFBF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827319-69FA-4106-9F24-A622DEFB1915}"/>
              </a:ext>
            </a:extLst>
          </p:cNvPr>
          <p:cNvSpPr>
            <a:spLocks noGrp="1"/>
          </p:cNvSpPr>
          <p:nvPr>
            <p:ph type="dt" sz="half" idx="10"/>
          </p:nvPr>
        </p:nvSpPr>
        <p:spPr/>
        <p:txBody>
          <a:bodyPr/>
          <a:lstStyle/>
          <a:p>
            <a:fld id="{3ECB6EBD-BF86-4414-97AA-DA9C06A9D5CF}" type="datetimeFigureOut">
              <a:rPr lang="en-US" smtClean="0"/>
              <a:t>12/10/2020</a:t>
            </a:fld>
            <a:endParaRPr lang="en-US"/>
          </a:p>
        </p:txBody>
      </p:sp>
      <p:sp>
        <p:nvSpPr>
          <p:cNvPr id="4" name="Footer Placeholder 3">
            <a:extLst>
              <a:ext uri="{FF2B5EF4-FFF2-40B4-BE49-F238E27FC236}">
                <a16:creationId xmlns:a16="http://schemas.microsoft.com/office/drawing/2014/main" id="{C5EB5402-4D87-4A03-A906-1A5F143FC3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6DEAA8-73C1-415D-94F3-C26562BC922B}"/>
              </a:ext>
            </a:extLst>
          </p:cNvPr>
          <p:cNvSpPr>
            <a:spLocks noGrp="1"/>
          </p:cNvSpPr>
          <p:nvPr>
            <p:ph type="sldNum" sz="quarter" idx="12"/>
          </p:nvPr>
        </p:nvSpPr>
        <p:spPr/>
        <p:txBody>
          <a:bodyPr/>
          <a:lstStyle/>
          <a:p>
            <a:fld id="{D5BBCDF8-6709-45FA-AAE1-DD6DA984045B}" type="slidenum">
              <a:rPr lang="en-US" smtClean="0"/>
              <a:t>‹#›</a:t>
            </a:fld>
            <a:endParaRPr lang="en-US"/>
          </a:p>
        </p:txBody>
      </p:sp>
    </p:spTree>
    <p:extLst>
      <p:ext uri="{BB962C8B-B14F-4D97-AF65-F5344CB8AC3E}">
        <p14:creationId xmlns:p14="http://schemas.microsoft.com/office/powerpoint/2010/main" val="1660858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58590F-64C8-46B8-A91F-6F5F4FCDC96A}"/>
              </a:ext>
            </a:extLst>
          </p:cNvPr>
          <p:cNvSpPr>
            <a:spLocks noGrp="1"/>
          </p:cNvSpPr>
          <p:nvPr>
            <p:ph type="dt" sz="half" idx="10"/>
          </p:nvPr>
        </p:nvSpPr>
        <p:spPr/>
        <p:txBody>
          <a:bodyPr/>
          <a:lstStyle/>
          <a:p>
            <a:fld id="{3ECB6EBD-BF86-4414-97AA-DA9C06A9D5CF}" type="datetimeFigureOut">
              <a:rPr lang="en-US" smtClean="0"/>
              <a:t>12/10/2020</a:t>
            </a:fld>
            <a:endParaRPr lang="en-US"/>
          </a:p>
        </p:txBody>
      </p:sp>
      <p:sp>
        <p:nvSpPr>
          <p:cNvPr id="3" name="Footer Placeholder 2">
            <a:extLst>
              <a:ext uri="{FF2B5EF4-FFF2-40B4-BE49-F238E27FC236}">
                <a16:creationId xmlns:a16="http://schemas.microsoft.com/office/drawing/2014/main" id="{50E0F51F-69C4-4FF7-B9F9-FB7E625785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4BFCB2-F156-4411-B828-A84D604A4095}"/>
              </a:ext>
            </a:extLst>
          </p:cNvPr>
          <p:cNvSpPr>
            <a:spLocks noGrp="1"/>
          </p:cNvSpPr>
          <p:nvPr>
            <p:ph type="sldNum" sz="quarter" idx="12"/>
          </p:nvPr>
        </p:nvSpPr>
        <p:spPr/>
        <p:txBody>
          <a:bodyPr/>
          <a:lstStyle/>
          <a:p>
            <a:fld id="{D5BBCDF8-6709-45FA-AAE1-DD6DA984045B}" type="slidenum">
              <a:rPr lang="en-US" smtClean="0"/>
              <a:t>‹#›</a:t>
            </a:fld>
            <a:endParaRPr lang="en-US"/>
          </a:p>
        </p:txBody>
      </p:sp>
    </p:spTree>
    <p:extLst>
      <p:ext uri="{BB962C8B-B14F-4D97-AF65-F5344CB8AC3E}">
        <p14:creationId xmlns:p14="http://schemas.microsoft.com/office/powerpoint/2010/main" val="1953676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3A00D-99B2-4544-875D-39C6379B6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976E8C-EDD9-4F29-8CF5-0F9623713C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E911F1-D7F8-4E27-99D6-6B75796FD7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0FD130-AC1F-4AAE-A8D1-AFB8F1172EED}"/>
              </a:ext>
            </a:extLst>
          </p:cNvPr>
          <p:cNvSpPr>
            <a:spLocks noGrp="1"/>
          </p:cNvSpPr>
          <p:nvPr>
            <p:ph type="dt" sz="half" idx="10"/>
          </p:nvPr>
        </p:nvSpPr>
        <p:spPr/>
        <p:txBody>
          <a:bodyPr/>
          <a:lstStyle/>
          <a:p>
            <a:fld id="{3ECB6EBD-BF86-4414-97AA-DA9C06A9D5CF}" type="datetimeFigureOut">
              <a:rPr lang="en-US" smtClean="0"/>
              <a:t>12/10/2020</a:t>
            </a:fld>
            <a:endParaRPr lang="en-US"/>
          </a:p>
        </p:txBody>
      </p:sp>
      <p:sp>
        <p:nvSpPr>
          <p:cNvPr id="6" name="Footer Placeholder 5">
            <a:extLst>
              <a:ext uri="{FF2B5EF4-FFF2-40B4-BE49-F238E27FC236}">
                <a16:creationId xmlns:a16="http://schemas.microsoft.com/office/drawing/2014/main" id="{BDB4AE3D-19C7-45B5-B8D7-B9636262C8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0CF264-7478-4EBC-B772-8DEC56DBEA67}"/>
              </a:ext>
            </a:extLst>
          </p:cNvPr>
          <p:cNvSpPr>
            <a:spLocks noGrp="1"/>
          </p:cNvSpPr>
          <p:nvPr>
            <p:ph type="sldNum" sz="quarter" idx="12"/>
          </p:nvPr>
        </p:nvSpPr>
        <p:spPr/>
        <p:txBody>
          <a:bodyPr/>
          <a:lstStyle/>
          <a:p>
            <a:fld id="{D5BBCDF8-6709-45FA-AAE1-DD6DA984045B}" type="slidenum">
              <a:rPr lang="en-US" smtClean="0"/>
              <a:t>‹#›</a:t>
            </a:fld>
            <a:endParaRPr lang="en-US"/>
          </a:p>
        </p:txBody>
      </p:sp>
    </p:spTree>
    <p:extLst>
      <p:ext uri="{BB962C8B-B14F-4D97-AF65-F5344CB8AC3E}">
        <p14:creationId xmlns:p14="http://schemas.microsoft.com/office/powerpoint/2010/main" val="181507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62AE-0AA2-4D8A-A062-2675A249D9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A1BAAB-D2DA-468D-860A-74CA11A27B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BE795C-F1C3-4FB4-8D05-62B17FCC69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3B9B84-F6E9-455F-8019-E92CF09B6DE5}"/>
              </a:ext>
            </a:extLst>
          </p:cNvPr>
          <p:cNvSpPr>
            <a:spLocks noGrp="1"/>
          </p:cNvSpPr>
          <p:nvPr>
            <p:ph type="dt" sz="half" idx="10"/>
          </p:nvPr>
        </p:nvSpPr>
        <p:spPr/>
        <p:txBody>
          <a:bodyPr/>
          <a:lstStyle/>
          <a:p>
            <a:fld id="{3ECB6EBD-BF86-4414-97AA-DA9C06A9D5CF}" type="datetimeFigureOut">
              <a:rPr lang="en-US" smtClean="0"/>
              <a:t>12/10/2020</a:t>
            </a:fld>
            <a:endParaRPr lang="en-US"/>
          </a:p>
        </p:txBody>
      </p:sp>
      <p:sp>
        <p:nvSpPr>
          <p:cNvPr id="6" name="Footer Placeholder 5">
            <a:extLst>
              <a:ext uri="{FF2B5EF4-FFF2-40B4-BE49-F238E27FC236}">
                <a16:creationId xmlns:a16="http://schemas.microsoft.com/office/drawing/2014/main" id="{83343D18-4F31-48AB-8D11-1A71A36103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7140E2-F395-4866-A26D-3B88BCF28BCA}"/>
              </a:ext>
            </a:extLst>
          </p:cNvPr>
          <p:cNvSpPr>
            <a:spLocks noGrp="1"/>
          </p:cNvSpPr>
          <p:nvPr>
            <p:ph type="sldNum" sz="quarter" idx="12"/>
          </p:nvPr>
        </p:nvSpPr>
        <p:spPr/>
        <p:txBody>
          <a:bodyPr/>
          <a:lstStyle/>
          <a:p>
            <a:fld id="{D5BBCDF8-6709-45FA-AAE1-DD6DA984045B}" type="slidenum">
              <a:rPr lang="en-US" smtClean="0"/>
              <a:t>‹#›</a:t>
            </a:fld>
            <a:endParaRPr lang="en-US"/>
          </a:p>
        </p:txBody>
      </p:sp>
    </p:spTree>
    <p:extLst>
      <p:ext uri="{BB962C8B-B14F-4D97-AF65-F5344CB8AC3E}">
        <p14:creationId xmlns:p14="http://schemas.microsoft.com/office/powerpoint/2010/main" val="2331965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51D520-8021-4C98-8C54-D454D344AE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0A5B32-8CAE-4AA3-8C86-0243406C64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8BE25-B378-41BA-85CA-63689B6F69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EBD-BF86-4414-97AA-DA9C06A9D5CF}" type="datetimeFigureOut">
              <a:rPr lang="en-US" smtClean="0"/>
              <a:t>12/10/2020</a:t>
            </a:fld>
            <a:endParaRPr lang="en-US"/>
          </a:p>
        </p:txBody>
      </p:sp>
      <p:sp>
        <p:nvSpPr>
          <p:cNvPr id="5" name="Footer Placeholder 4">
            <a:extLst>
              <a:ext uri="{FF2B5EF4-FFF2-40B4-BE49-F238E27FC236}">
                <a16:creationId xmlns:a16="http://schemas.microsoft.com/office/drawing/2014/main" id="{BF6AC228-03FC-45FA-A292-2296623119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627E8C-28E7-4A9B-B627-DEAD9D7BE5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BCDF8-6709-45FA-AAE1-DD6DA984045B}" type="slidenum">
              <a:rPr lang="en-US" smtClean="0"/>
              <a:t>‹#›</a:t>
            </a:fld>
            <a:endParaRPr lang="en-US"/>
          </a:p>
        </p:txBody>
      </p:sp>
    </p:spTree>
    <p:extLst>
      <p:ext uri="{BB962C8B-B14F-4D97-AF65-F5344CB8AC3E}">
        <p14:creationId xmlns:p14="http://schemas.microsoft.com/office/powerpoint/2010/main" val="2553574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CD8A66-7EC8-4E3F-9AE2-47ECCA397D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 y="0"/>
            <a:ext cx="12191392" cy="6858000"/>
          </a:xfrm>
          <a:prstGeom prst="rect">
            <a:avLst/>
          </a:prstGeom>
        </p:spPr>
      </p:pic>
    </p:spTree>
    <p:extLst>
      <p:ext uri="{BB962C8B-B14F-4D97-AF65-F5344CB8AC3E}">
        <p14:creationId xmlns:p14="http://schemas.microsoft.com/office/powerpoint/2010/main" val="2483004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D7F33-F4FC-4777-9497-404849876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 y="0"/>
            <a:ext cx="12191392" cy="6858000"/>
          </a:xfrm>
          <a:prstGeom prst="rect">
            <a:avLst/>
          </a:prstGeom>
        </p:spPr>
      </p:pic>
      <p:sp>
        <p:nvSpPr>
          <p:cNvPr id="16" name="TextBox 15">
            <a:extLst>
              <a:ext uri="{FF2B5EF4-FFF2-40B4-BE49-F238E27FC236}">
                <a16:creationId xmlns:a16="http://schemas.microsoft.com/office/drawing/2014/main" id="{A979B792-BD7F-4C64-9055-52FB9E8BE3AE}"/>
              </a:ext>
            </a:extLst>
          </p:cNvPr>
          <p:cNvSpPr txBox="1"/>
          <p:nvPr/>
        </p:nvSpPr>
        <p:spPr>
          <a:xfrm>
            <a:off x="81644" y="128392"/>
            <a:ext cx="88320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 </a:t>
            </a:r>
            <a:r>
              <a:rPr kumimoji="0" lang="en-US" sz="2000" b="0" i="0" u="none" strike="noStrike" kern="1200" cap="none" spc="0" normalizeH="0" baseline="0" noProof="0" dirty="0" err="1">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DinnerTime</a:t>
            </a:r>
            <a:endPar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endParaRPr>
          </a:p>
        </p:txBody>
      </p:sp>
      <p:grpSp>
        <p:nvGrpSpPr>
          <p:cNvPr id="17" name="Group 16">
            <a:extLst>
              <a:ext uri="{FF2B5EF4-FFF2-40B4-BE49-F238E27FC236}">
                <a16:creationId xmlns:a16="http://schemas.microsoft.com/office/drawing/2014/main" id="{2DBEB9CB-D656-4B93-9411-D343BDB96BB3}"/>
              </a:ext>
            </a:extLst>
          </p:cNvPr>
          <p:cNvGrpSpPr/>
          <p:nvPr/>
        </p:nvGrpSpPr>
        <p:grpSpPr>
          <a:xfrm>
            <a:off x="9904221" y="172941"/>
            <a:ext cx="1938684" cy="311012"/>
            <a:chOff x="3593426" y="6058179"/>
            <a:chExt cx="1848818" cy="296595"/>
          </a:xfrm>
        </p:grpSpPr>
        <p:pic>
          <p:nvPicPr>
            <p:cNvPr id="19" name="Picture 18" descr="A close up of a knife&#10;&#10;Description automatically generated">
              <a:extLst>
                <a:ext uri="{FF2B5EF4-FFF2-40B4-BE49-F238E27FC236}">
                  <a16:creationId xmlns:a16="http://schemas.microsoft.com/office/drawing/2014/main" id="{DD19DA53-49D2-429C-94BE-B670D175D227}"/>
                </a:ext>
              </a:extLst>
            </p:cNvPr>
            <p:cNvPicPr>
              <a:picLocks noChangeAspect="1"/>
            </p:cNvPicPr>
            <p:nvPr/>
          </p:nvPicPr>
          <p:blipFill>
            <a:blip r:embed="rId3"/>
            <a:stretch>
              <a:fillRect/>
            </a:stretch>
          </p:blipFill>
          <p:spPr>
            <a:xfrm>
              <a:off x="3593426" y="6058179"/>
              <a:ext cx="671028" cy="296595"/>
            </a:xfrm>
            <a:prstGeom prst="rect">
              <a:avLst/>
            </a:prstGeom>
            <a:effectLst>
              <a:outerShdw blurRad="25400" dist="12700" dir="2700000" algn="tl" rotWithShape="0">
                <a:prstClr val="black">
                  <a:alpha val="49000"/>
                </a:prstClr>
              </a:outerShdw>
            </a:effectLst>
          </p:spPr>
        </p:pic>
        <p:grpSp>
          <p:nvGrpSpPr>
            <p:cNvPr id="21" name="Group 2">
              <a:extLst>
                <a:ext uri="{FF2B5EF4-FFF2-40B4-BE49-F238E27FC236}">
                  <a16:creationId xmlns:a16="http://schemas.microsoft.com/office/drawing/2014/main" id="{ACBF8019-D8CA-4AD2-9D3D-8CEBCF3C0E8D}"/>
                </a:ext>
              </a:extLst>
            </p:cNvPr>
            <p:cNvGrpSpPr>
              <a:grpSpLocks/>
            </p:cNvGrpSpPr>
            <p:nvPr/>
          </p:nvGrpSpPr>
          <p:grpSpPr bwMode="auto">
            <a:xfrm>
              <a:off x="4099491" y="6184827"/>
              <a:ext cx="1342753" cy="97681"/>
              <a:chOff x="694682174" y="824701425"/>
              <a:chExt cx="26817702" cy="1993701"/>
            </a:xfrm>
          </p:grpSpPr>
          <p:sp>
            <p:nvSpPr>
              <p:cNvPr id="22" name="WordArt 5">
                <a:extLst>
                  <a:ext uri="{FF2B5EF4-FFF2-40B4-BE49-F238E27FC236}">
                    <a16:creationId xmlns:a16="http://schemas.microsoft.com/office/drawing/2014/main" id="{72E7976C-0266-4909-8FDC-F3AC6142E7EE}"/>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CHURCH</a:t>
                </a:r>
              </a:p>
            </p:txBody>
          </p:sp>
          <p:sp>
            <p:nvSpPr>
              <p:cNvPr id="23" name="WordArt 4">
                <a:extLst>
                  <a:ext uri="{FF2B5EF4-FFF2-40B4-BE49-F238E27FC236}">
                    <a16:creationId xmlns:a16="http://schemas.microsoft.com/office/drawing/2014/main" id="{B09865EE-46EE-4565-9711-57FD407A76DE}"/>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2" name="Flowchart: Manual Operation 1">
            <a:extLst>
              <a:ext uri="{FF2B5EF4-FFF2-40B4-BE49-F238E27FC236}">
                <a16:creationId xmlns:a16="http://schemas.microsoft.com/office/drawing/2014/main" id="{797FD066-F589-4E1B-AEB6-48599CFDCC19}"/>
              </a:ext>
            </a:extLst>
          </p:cNvPr>
          <p:cNvSpPr/>
          <p:nvPr/>
        </p:nvSpPr>
        <p:spPr>
          <a:xfrm rot="16200000">
            <a:off x="5331714" y="-4157097"/>
            <a:ext cx="1870141" cy="11152241"/>
          </a:xfrm>
          <a:prstGeom prst="flowChartManualOpera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63EC3E6-44FD-4EA7-A20C-B67E5F0507CD}"/>
              </a:ext>
            </a:extLst>
          </p:cNvPr>
          <p:cNvSpPr/>
          <p:nvPr/>
        </p:nvSpPr>
        <p:spPr>
          <a:xfrm>
            <a:off x="3480991" y="934077"/>
            <a:ext cx="4378827" cy="1107996"/>
          </a:xfrm>
          <a:prstGeom prst="rect">
            <a:avLst/>
          </a:prstGeom>
          <a:noFill/>
          <a:effectLst>
            <a:outerShdw blurRad="50800" dist="50800" dir="5400000" algn="ctr" rotWithShape="0">
              <a:schemeClr val="bg1">
                <a:lumMod val="50000"/>
              </a:schemeClr>
            </a:outerShdw>
          </a:effectLst>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25400">
                  <a:solidFill>
                    <a:srgbClr val="0070C0"/>
                  </a:solidFill>
                </a:ln>
                <a:solidFill>
                  <a:srgbClr val="FFFF00"/>
                </a:solidFill>
                <a:effectLst>
                  <a:outerShdw blurRad="38100" dist="19050" dir="2700000" algn="tl" rotWithShape="0">
                    <a:prstClr val="black">
                      <a:alpha val="40000"/>
                    </a:prstClr>
                  </a:outerShdw>
                </a:effectLst>
                <a:uLnTx/>
                <a:uFillTx/>
                <a:latin typeface="Peace Sans" panose="02000505040000020004" pitchFamily="50" charset="0"/>
                <a:ea typeface="+mn-ea"/>
                <a:cs typeface="+mn-cs"/>
              </a:rPr>
              <a:t>The Story</a:t>
            </a:r>
          </a:p>
        </p:txBody>
      </p:sp>
      <p:sp>
        <p:nvSpPr>
          <p:cNvPr id="18" name="TextBox 17">
            <a:extLst>
              <a:ext uri="{FF2B5EF4-FFF2-40B4-BE49-F238E27FC236}">
                <a16:creationId xmlns:a16="http://schemas.microsoft.com/office/drawing/2014/main" id="{5D7BC24A-4B91-4D27-B70C-1D22DB5D3F41}"/>
              </a:ext>
            </a:extLst>
          </p:cNvPr>
          <p:cNvSpPr txBox="1"/>
          <p:nvPr/>
        </p:nvSpPr>
        <p:spPr>
          <a:xfrm>
            <a:off x="9948500" y="6458937"/>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#CoolStoryBro</a:t>
            </a:r>
          </a:p>
        </p:txBody>
      </p:sp>
      <p:sp>
        <p:nvSpPr>
          <p:cNvPr id="20" name="TextBox 19">
            <a:extLst>
              <a:ext uri="{FF2B5EF4-FFF2-40B4-BE49-F238E27FC236}">
                <a16:creationId xmlns:a16="http://schemas.microsoft.com/office/drawing/2014/main" id="{D8FACE4E-0303-40C4-AFAD-FFBF137EEB30}"/>
              </a:ext>
            </a:extLst>
          </p:cNvPr>
          <p:cNvSpPr txBox="1"/>
          <p:nvPr/>
        </p:nvSpPr>
        <p:spPr>
          <a:xfrm>
            <a:off x="393565" y="6459984"/>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@JerryGodsey</a:t>
            </a:r>
          </a:p>
        </p:txBody>
      </p:sp>
      <p:sp>
        <p:nvSpPr>
          <p:cNvPr id="24" name="TextBox 23">
            <a:extLst>
              <a:ext uri="{FF2B5EF4-FFF2-40B4-BE49-F238E27FC236}">
                <a16:creationId xmlns:a16="http://schemas.microsoft.com/office/drawing/2014/main" id="{5B1F46E4-480D-4B09-A32A-FD75627801D4}"/>
              </a:ext>
            </a:extLst>
          </p:cNvPr>
          <p:cNvSpPr txBox="1"/>
          <p:nvPr/>
        </p:nvSpPr>
        <p:spPr>
          <a:xfrm>
            <a:off x="372950" y="2838047"/>
            <a:ext cx="11446099" cy="1569660"/>
          </a:xfrm>
          <a:prstGeom prst="rect">
            <a:avLst/>
          </a:prstGeom>
          <a:solidFill>
            <a:srgbClr val="FFFFFF">
              <a:alpha val="79000"/>
            </a:srgbClr>
          </a:solidFill>
          <a:ln w="34925">
            <a:solidFill>
              <a:srgbClr val="0070C0"/>
            </a:solidFill>
          </a:ln>
          <a:effectLst>
            <a:outerShdw blurRad="50800" dist="38100" dir="2700000" algn="tl" rotWithShape="0">
              <a:prstClr val="black">
                <a:alpha val="39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eace Sans" panose="02000505040000020004" pitchFamily="50" charset="0"/>
                <a:ea typeface="+mn-ea"/>
                <a:cs typeface="+mn-cs"/>
              </a:rPr>
              <a:t>Luke 14:18</a:t>
            </a:r>
          </a:p>
          <a:p>
            <a:pPr lvl="0"/>
            <a:r>
              <a:rPr lang="en-US" sz="3200" dirty="0">
                <a:solidFill>
                  <a:srgbClr val="000000"/>
                </a:solidFill>
              </a:rPr>
              <a:t>But they all began making excuses. One said, ‘I have just bought a field and must inspect it. Please excuse me.’ </a:t>
            </a:r>
          </a:p>
        </p:txBody>
      </p:sp>
    </p:spTree>
    <p:extLst>
      <p:ext uri="{BB962C8B-B14F-4D97-AF65-F5344CB8AC3E}">
        <p14:creationId xmlns:p14="http://schemas.microsoft.com/office/powerpoint/2010/main" val="23372574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D7F33-F4FC-4777-9497-404849876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 y="0"/>
            <a:ext cx="12191392" cy="6858000"/>
          </a:xfrm>
          <a:prstGeom prst="rect">
            <a:avLst/>
          </a:prstGeom>
        </p:spPr>
      </p:pic>
      <p:sp>
        <p:nvSpPr>
          <p:cNvPr id="16" name="TextBox 15">
            <a:extLst>
              <a:ext uri="{FF2B5EF4-FFF2-40B4-BE49-F238E27FC236}">
                <a16:creationId xmlns:a16="http://schemas.microsoft.com/office/drawing/2014/main" id="{A979B792-BD7F-4C64-9055-52FB9E8BE3AE}"/>
              </a:ext>
            </a:extLst>
          </p:cNvPr>
          <p:cNvSpPr txBox="1"/>
          <p:nvPr/>
        </p:nvSpPr>
        <p:spPr>
          <a:xfrm>
            <a:off x="81644" y="128392"/>
            <a:ext cx="88320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 </a:t>
            </a:r>
            <a:r>
              <a:rPr kumimoji="0" lang="en-US" sz="2000" b="0" i="0" u="none" strike="noStrike" kern="1200" cap="none" spc="0" normalizeH="0" baseline="0" noProof="0" dirty="0" err="1">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DinnerTime</a:t>
            </a:r>
            <a:endPar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endParaRPr>
          </a:p>
        </p:txBody>
      </p:sp>
      <p:grpSp>
        <p:nvGrpSpPr>
          <p:cNvPr id="17" name="Group 16">
            <a:extLst>
              <a:ext uri="{FF2B5EF4-FFF2-40B4-BE49-F238E27FC236}">
                <a16:creationId xmlns:a16="http://schemas.microsoft.com/office/drawing/2014/main" id="{2DBEB9CB-D656-4B93-9411-D343BDB96BB3}"/>
              </a:ext>
            </a:extLst>
          </p:cNvPr>
          <p:cNvGrpSpPr/>
          <p:nvPr/>
        </p:nvGrpSpPr>
        <p:grpSpPr>
          <a:xfrm>
            <a:off x="9904221" y="172941"/>
            <a:ext cx="1938684" cy="311012"/>
            <a:chOff x="3593426" y="6058179"/>
            <a:chExt cx="1848818" cy="296595"/>
          </a:xfrm>
        </p:grpSpPr>
        <p:pic>
          <p:nvPicPr>
            <p:cNvPr id="19" name="Picture 18" descr="A close up of a knife&#10;&#10;Description automatically generated">
              <a:extLst>
                <a:ext uri="{FF2B5EF4-FFF2-40B4-BE49-F238E27FC236}">
                  <a16:creationId xmlns:a16="http://schemas.microsoft.com/office/drawing/2014/main" id="{DD19DA53-49D2-429C-94BE-B670D175D227}"/>
                </a:ext>
              </a:extLst>
            </p:cNvPr>
            <p:cNvPicPr>
              <a:picLocks noChangeAspect="1"/>
            </p:cNvPicPr>
            <p:nvPr/>
          </p:nvPicPr>
          <p:blipFill>
            <a:blip r:embed="rId3"/>
            <a:stretch>
              <a:fillRect/>
            </a:stretch>
          </p:blipFill>
          <p:spPr>
            <a:xfrm>
              <a:off x="3593426" y="6058179"/>
              <a:ext cx="671028" cy="296595"/>
            </a:xfrm>
            <a:prstGeom prst="rect">
              <a:avLst/>
            </a:prstGeom>
            <a:effectLst>
              <a:outerShdw blurRad="25400" dist="12700" dir="2700000" algn="tl" rotWithShape="0">
                <a:prstClr val="black">
                  <a:alpha val="49000"/>
                </a:prstClr>
              </a:outerShdw>
            </a:effectLst>
          </p:spPr>
        </p:pic>
        <p:grpSp>
          <p:nvGrpSpPr>
            <p:cNvPr id="21" name="Group 2">
              <a:extLst>
                <a:ext uri="{FF2B5EF4-FFF2-40B4-BE49-F238E27FC236}">
                  <a16:creationId xmlns:a16="http://schemas.microsoft.com/office/drawing/2014/main" id="{ACBF8019-D8CA-4AD2-9D3D-8CEBCF3C0E8D}"/>
                </a:ext>
              </a:extLst>
            </p:cNvPr>
            <p:cNvGrpSpPr>
              <a:grpSpLocks/>
            </p:cNvGrpSpPr>
            <p:nvPr/>
          </p:nvGrpSpPr>
          <p:grpSpPr bwMode="auto">
            <a:xfrm>
              <a:off x="4099491" y="6184827"/>
              <a:ext cx="1342753" cy="97681"/>
              <a:chOff x="694682174" y="824701425"/>
              <a:chExt cx="26817702" cy="1993701"/>
            </a:xfrm>
          </p:grpSpPr>
          <p:sp>
            <p:nvSpPr>
              <p:cNvPr id="22" name="WordArt 5">
                <a:extLst>
                  <a:ext uri="{FF2B5EF4-FFF2-40B4-BE49-F238E27FC236}">
                    <a16:creationId xmlns:a16="http://schemas.microsoft.com/office/drawing/2014/main" id="{72E7976C-0266-4909-8FDC-F3AC6142E7EE}"/>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CHURCH</a:t>
                </a:r>
              </a:p>
            </p:txBody>
          </p:sp>
          <p:sp>
            <p:nvSpPr>
              <p:cNvPr id="23" name="WordArt 4">
                <a:extLst>
                  <a:ext uri="{FF2B5EF4-FFF2-40B4-BE49-F238E27FC236}">
                    <a16:creationId xmlns:a16="http://schemas.microsoft.com/office/drawing/2014/main" id="{B09865EE-46EE-4565-9711-57FD407A76DE}"/>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2" name="Flowchart: Manual Operation 1">
            <a:extLst>
              <a:ext uri="{FF2B5EF4-FFF2-40B4-BE49-F238E27FC236}">
                <a16:creationId xmlns:a16="http://schemas.microsoft.com/office/drawing/2014/main" id="{797FD066-F589-4E1B-AEB6-48599CFDCC19}"/>
              </a:ext>
            </a:extLst>
          </p:cNvPr>
          <p:cNvSpPr/>
          <p:nvPr/>
        </p:nvSpPr>
        <p:spPr>
          <a:xfrm rot="16200000">
            <a:off x="5331714" y="-4157097"/>
            <a:ext cx="1870141" cy="11152241"/>
          </a:xfrm>
          <a:prstGeom prst="flowChartManualOpera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63EC3E6-44FD-4EA7-A20C-B67E5F0507CD}"/>
              </a:ext>
            </a:extLst>
          </p:cNvPr>
          <p:cNvSpPr/>
          <p:nvPr/>
        </p:nvSpPr>
        <p:spPr>
          <a:xfrm>
            <a:off x="3480991" y="934077"/>
            <a:ext cx="4378827" cy="1107996"/>
          </a:xfrm>
          <a:prstGeom prst="rect">
            <a:avLst/>
          </a:prstGeom>
          <a:noFill/>
          <a:effectLst>
            <a:outerShdw blurRad="50800" dist="50800" dir="5400000" algn="ctr" rotWithShape="0">
              <a:schemeClr val="bg1">
                <a:lumMod val="50000"/>
              </a:schemeClr>
            </a:outerShdw>
          </a:effectLst>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25400">
                  <a:solidFill>
                    <a:srgbClr val="0070C0"/>
                  </a:solidFill>
                </a:ln>
                <a:solidFill>
                  <a:srgbClr val="FFFF00"/>
                </a:solidFill>
                <a:effectLst>
                  <a:outerShdw blurRad="38100" dist="19050" dir="2700000" algn="tl" rotWithShape="0">
                    <a:prstClr val="black">
                      <a:alpha val="40000"/>
                    </a:prstClr>
                  </a:outerShdw>
                </a:effectLst>
                <a:uLnTx/>
                <a:uFillTx/>
                <a:latin typeface="Peace Sans" panose="02000505040000020004" pitchFamily="50" charset="0"/>
                <a:ea typeface="+mn-ea"/>
                <a:cs typeface="+mn-cs"/>
              </a:rPr>
              <a:t>The Story</a:t>
            </a:r>
          </a:p>
        </p:txBody>
      </p:sp>
      <p:sp>
        <p:nvSpPr>
          <p:cNvPr id="18" name="TextBox 17">
            <a:extLst>
              <a:ext uri="{FF2B5EF4-FFF2-40B4-BE49-F238E27FC236}">
                <a16:creationId xmlns:a16="http://schemas.microsoft.com/office/drawing/2014/main" id="{5D7BC24A-4B91-4D27-B70C-1D22DB5D3F41}"/>
              </a:ext>
            </a:extLst>
          </p:cNvPr>
          <p:cNvSpPr txBox="1"/>
          <p:nvPr/>
        </p:nvSpPr>
        <p:spPr>
          <a:xfrm>
            <a:off x="9948500" y="6458937"/>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#CoolStoryBro</a:t>
            </a:r>
          </a:p>
        </p:txBody>
      </p:sp>
      <p:sp>
        <p:nvSpPr>
          <p:cNvPr id="20" name="TextBox 19">
            <a:extLst>
              <a:ext uri="{FF2B5EF4-FFF2-40B4-BE49-F238E27FC236}">
                <a16:creationId xmlns:a16="http://schemas.microsoft.com/office/drawing/2014/main" id="{D8FACE4E-0303-40C4-AFAD-FFBF137EEB30}"/>
              </a:ext>
            </a:extLst>
          </p:cNvPr>
          <p:cNvSpPr txBox="1"/>
          <p:nvPr/>
        </p:nvSpPr>
        <p:spPr>
          <a:xfrm>
            <a:off x="393565" y="6459984"/>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@JerryGodsey</a:t>
            </a:r>
          </a:p>
        </p:txBody>
      </p:sp>
      <p:sp>
        <p:nvSpPr>
          <p:cNvPr id="24" name="TextBox 23">
            <a:extLst>
              <a:ext uri="{FF2B5EF4-FFF2-40B4-BE49-F238E27FC236}">
                <a16:creationId xmlns:a16="http://schemas.microsoft.com/office/drawing/2014/main" id="{5B1F46E4-480D-4B09-A32A-FD75627801D4}"/>
              </a:ext>
            </a:extLst>
          </p:cNvPr>
          <p:cNvSpPr txBox="1"/>
          <p:nvPr/>
        </p:nvSpPr>
        <p:spPr>
          <a:xfrm>
            <a:off x="372950" y="2838047"/>
            <a:ext cx="11446099" cy="1569660"/>
          </a:xfrm>
          <a:prstGeom prst="rect">
            <a:avLst/>
          </a:prstGeom>
          <a:solidFill>
            <a:srgbClr val="FFFFFF">
              <a:alpha val="79000"/>
            </a:srgbClr>
          </a:solidFill>
          <a:ln w="34925">
            <a:solidFill>
              <a:srgbClr val="0070C0"/>
            </a:solidFill>
          </a:ln>
          <a:effectLst>
            <a:outerShdw blurRad="50800" dist="38100" dir="2700000" algn="tl" rotWithShape="0">
              <a:prstClr val="black">
                <a:alpha val="39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eace Sans" panose="02000505040000020004" pitchFamily="50" charset="0"/>
                <a:ea typeface="+mn-ea"/>
                <a:cs typeface="+mn-cs"/>
              </a:rPr>
              <a:t>Luke 14:19</a:t>
            </a:r>
          </a:p>
          <a:p>
            <a:pPr lvl="0"/>
            <a:r>
              <a:rPr lang="en-US" sz="3200" dirty="0">
                <a:solidFill>
                  <a:srgbClr val="000000"/>
                </a:solidFill>
              </a:rPr>
              <a:t>Another said, ‘I have just bought five pairs of oxen, and I want to try them out. Please excuse me.’ </a:t>
            </a:r>
          </a:p>
        </p:txBody>
      </p:sp>
    </p:spTree>
    <p:extLst>
      <p:ext uri="{BB962C8B-B14F-4D97-AF65-F5344CB8AC3E}">
        <p14:creationId xmlns:p14="http://schemas.microsoft.com/office/powerpoint/2010/main" val="3851280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D7F33-F4FC-4777-9497-404849876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 y="0"/>
            <a:ext cx="12191392" cy="6858000"/>
          </a:xfrm>
          <a:prstGeom prst="rect">
            <a:avLst/>
          </a:prstGeom>
        </p:spPr>
      </p:pic>
      <p:sp>
        <p:nvSpPr>
          <p:cNvPr id="16" name="TextBox 15">
            <a:extLst>
              <a:ext uri="{FF2B5EF4-FFF2-40B4-BE49-F238E27FC236}">
                <a16:creationId xmlns:a16="http://schemas.microsoft.com/office/drawing/2014/main" id="{A979B792-BD7F-4C64-9055-52FB9E8BE3AE}"/>
              </a:ext>
            </a:extLst>
          </p:cNvPr>
          <p:cNvSpPr txBox="1"/>
          <p:nvPr/>
        </p:nvSpPr>
        <p:spPr>
          <a:xfrm>
            <a:off x="81644" y="128392"/>
            <a:ext cx="88320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 </a:t>
            </a:r>
            <a:r>
              <a:rPr kumimoji="0" lang="en-US" sz="2000" b="0" i="0" u="none" strike="noStrike" kern="1200" cap="none" spc="0" normalizeH="0" baseline="0" noProof="0" dirty="0" err="1">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DinnerTime</a:t>
            </a:r>
            <a:endPar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endParaRPr>
          </a:p>
        </p:txBody>
      </p:sp>
      <p:grpSp>
        <p:nvGrpSpPr>
          <p:cNvPr id="17" name="Group 16">
            <a:extLst>
              <a:ext uri="{FF2B5EF4-FFF2-40B4-BE49-F238E27FC236}">
                <a16:creationId xmlns:a16="http://schemas.microsoft.com/office/drawing/2014/main" id="{2DBEB9CB-D656-4B93-9411-D343BDB96BB3}"/>
              </a:ext>
            </a:extLst>
          </p:cNvPr>
          <p:cNvGrpSpPr/>
          <p:nvPr/>
        </p:nvGrpSpPr>
        <p:grpSpPr>
          <a:xfrm>
            <a:off x="9904221" y="172941"/>
            <a:ext cx="1938684" cy="311012"/>
            <a:chOff x="3593426" y="6058179"/>
            <a:chExt cx="1848818" cy="296595"/>
          </a:xfrm>
        </p:grpSpPr>
        <p:pic>
          <p:nvPicPr>
            <p:cNvPr id="19" name="Picture 18" descr="A close up of a knife&#10;&#10;Description automatically generated">
              <a:extLst>
                <a:ext uri="{FF2B5EF4-FFF2-40B4-BE49-F238E27FC236}">
                  <a16:creationId xmlns:a16="http://schemas.microsoft.com/office/drawing/2014/main" id="{DD19DA53-49D2-429C-94BE-B670D175D227}"/>
                </a:ext>
              </a:extLst>
            </p:cNvPr>
            <p:cNvPicPr>
              <a:picLocks noChangeAspect="1"/>
            </p:cNvPicPr>
            <p:nvPr/>
          </p:nvPicPr>
          <p:blipFill>
            <a:blip r:embed="rId3"/>
            <a:stretch>
              <a:fillRect/>
            </a:stretch>
          </p:blipFill>
          <p:spPr>
            <a:xfrm>
              <a:off x="3593426" y="6058179"/>
              <a:ext cx="671028" cy="296595"/>
            </a:xfrm>
            <a:prstGeom prst="rect">
              <a:avLst/>
            </a:prstGeom>
            <a:effectLst>
              <a:outerShdw blurRad="25400" dist="12700" dir="2700000" algn="tl" rotWithShape="0">
                <a:prstClr val="black">
                  <a:alpha val="49000"/>
                </a:prstClr>
              </a:outerShdw>
            </a:effectLst>
          </p:spPr>
        </p:pic>
        <p:grpSp>
          <p:nvGrpSpPr>
            <p:cNvPr id="21" name="Group 2">
              <a:extLst>
                <a:ext uri="{FF2B5EF4-FFF2-40B4-BE49-F238E27FC236}">
                  <a16:creationId xmlns:a16="http://schemas.microsoft.com/office/drawing/2014/main" id="{ACBF8019-D8CA-4AD2-9D3D-8CEBCF3C0E8D}"/>
                </a:ext>
              </a:extLst>
            </p:cNvPr>
            <p:cNvGrpSpPr>
              <a:grpSpLocks/>
            </p:cNvGrpSpPr>
            <p:nvPr/>
          </p:nvGrpSpPr>
          <p:grpSpPr bwMode="auto">
            <a:xfrm>
              <a:off x="4099491" y="6184827"/>
              <a:ext cx="1342753" cy="97681"/>
              <a:chOff x="694682174" y="824701425"/>
              <a:chExt cx="26817702" cy="1993701"/>
            </a:xfrm>
          </p:grpSpPr>
          <p:sp>
            <p:nvSpPr>
              <p:cNvPr id="22" name="WordArt 5">
                <a:extLst>
                  <a:ext uri="{FF2B5EF4-FFF2-40B4-BE49-F238E27FC236}">
                    <a16:creationId xmlns:a16="http://schemas.microsoft.com/office/drawing/2014/main" id="{72E7976C-0266-4909-8FDC-F3AC6142E7EE}"/>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CHURCH</a:t>
                </a:r>
              </a:p>
            </p:txBody>
          </p:sp>
          <p:sp>
            <p:nvSpPr>
              <p:cNvPr id="23" name="WordArt 4">
                <a:extLst>
                  <a:ext uri="{FF2B5EF4-FFF2-40B4-BE49-F238E27FC236}">
                    <a16:creationId xmlns:a16="http://schemas.microsoft.com/office/drawing/2014/main" id="{B09865EE-46EE-4565-9711-57FD407A76DE}"/>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2" name="Flowchart: Manual Operation 1">
            <a:extLst>
              <a:ext uri="{FF2B5EF4-FFF2-40B4-BE49-F238E27FC236}">
                <a16:creationId xmlns:a16="http://schemas.microsoft.com/office/drawing/2014/main" id="{797FD066-F589-4E1B-AEB6-48599CFDCC19}"/>
              </a:ext>
            </a:extLst>
          </p:cNvPr>
          <p:cNvSpPr/>
          <p:nvPr/>
        </p:nvSpPr>
        <p:spPr>
          <a:xfrm rot="16200000">
            <a:off x="5331714" y="-4157097"/>
            <a:ext cx="1870141" cy="11152241"/>
          </a:xfrm>
          <a:prstGeom prst="flowChartManualOpera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63EC3E6-44FD-4EA7-A20C-B67E5F0507CD}"/>
              </a:ext>
            </a:extLst>
          </p:cNvPr>
          <p:cNvSpPr/>
          <p:nvPr/>
        </p:nvSpPr>
        <p:spPr>
          <a:xfrm>
            <a:off x="3480991" y="934077"/>
            <a:ext cx="4378827" cy="1107996"/>
          </a:xfrm>
          <a:prstGeom prst="rect">
            <a:avLst/>
          </a:prstGeom>
          <a:noFill/>
          <a:effectLst>
            <a:outerShdw blurRad="50800" dist="50800" dir="5400000" algn="ctr" rotWithShape="0">
              <a:schemeClr val="bg1">
                <a:lumMod val="50000"/>
              </a:schemeClr>
            </a:outerShdw>
          </a:effectLst>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25400">
                  <a:solidFill>
                    <a:srgbClr val="0070C0"/>
                  </a:solidFill>
                </a:ln>
                <a:solidFill>
                  <a:srgbClr val="FFFF00"/>
                </a:solidFill>
                <a:effectLst>
                  <a:outerShdw blurRad="38100" dist="19050" dir="2700000" algn="tl" rotWithShape="0">
                    <a:prstClr val="black">
                      <a:alpha val="40000"/>
                    </a:prstClr>
                  </a:outerShdw>
                </a:effectLst>
                <a:uLnTx/>
                <a:uFillTx/>
                <a:latin typeface="Peace Sans" panose="02000505040000020004" pitchFamily="50" charset="0"/>
                <a:ea typeface="+mn-ea"/>
                <a:cs typeface="+mn-cs"/>
              </a:rPr>
              <a:t>The Story</a:t>
            </a:r>
          </a:p>
        </p:txBody>
      </p:sp>
      <p:sp>
        <p:nvSpPr>
          <p:cNvPr id="18" name="TextBox 17">
            <a:extLst>
              <a:ext uri="{FF2B5EF4-FFF2-40B4-BE49-F238E27FC236}">
                <a16:creationId xmlns:a16="http://schemas.microsoft.com/office/drawing/2014/main" id="{5D7BC24A-4B91-4D27-B70C-1D22DB5D3F41}"/>
              </a:ext>
            </a:extLst>
          </p:cNvPr>
          <p:cNvSpPr txBox="1"/>
          <p:nvPr/>
        </p:nvSpPr>
        <p:spPr>
          <a:xfrm>
            <a:off x="9948500" y="6458937"/>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#CoolStoryBro</a:t>
            </a:r>
          </a:p>
        </p:txBody>
      </p:sp>
      <p:sp>
        <p:nvSpPr>
          <p:cNvPr id="20" name="TextBox 19">
            <a:extLst>
              <a:ext uri="{FF2B5EF4-FFF2-40B4-BE49-F238E27FC236}">
                <a16:creationId xmlns:a16="http://schemas.microsoft.com/office/drawing/2014/main" id="{D8FACE4E-0303-40C4-AFAD-FFBF137EEB30}"/>
              </a:ext>
            </a:extLst>
          </p:cNvPr>
          <p:cNvSpPr txBox="1"/>
          <p:nvPr/>
        </p:nvSpPr>
        <p:spPr>
          <a:xfrm>
            <a:off x="393565" y="6459984"/>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@JerryGodsey</a:t>
            </a:r>
          </a:p>
        </p:txBody>
      </p:sp>
      <p:sp>
        <p:nvSpPr>
          <p:cNvPr id="24" name="TextBox 23">
            <a:extLst>
              <a:ext uri="{FF2B5EF4-FFF2-40B4-BE49-F238E27FC236}">
                <a16:creationId xmlns:a16="http://schemas.microsoft.com/office/drawing/2014/main" id="{5B1F46E4-480D-4B09-A32A-FD75627801D4}"/>
              </a:ext>
            </a:extLst>
          </p:cNvPr>
          <p:cNvSpPr txBox="1"/>
          <p:nvPr/>
        </p:nvSpPr>
        <p:spPr>
          <a:xfrm>
            <a:off x="372950" y="2838047"/>
            <a:ext cx="11446099" cy="1077218"/>
          </a:xfrm>
          <a:prstGeom prst="rect">
            <a:avLst/>
          </a:prstGeom>
          <a:solidFill>
            <a:srgbClr val="FFFFFF">
              <a:alpha val="79000"/>
            </a:srgbClr>
          </a:solidFill>
          <a:ln w="34925">
            <a:solidFill>
              <a:srgbClr val="0070C0"/>
            </a:solidFill>
          </a:ln>
          <a:effectLst>
            <a:outerShdw blurRad="50800" dist="38100" dir="2700000" algn="tl" rotWithShape="0">
              <a:prstClr val="black">
                <a:alpha val="39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eace Sans" panose="02000505040000020004" pitchFamily="50" charset="0"/>
                <a:ea typeface="+mn-ea"/>
                <a:cs typeface="+mn-cs"/>
              </a:rPr>
              <a:t>Luke 14:20</a:t>
            </a:r>
          </a:p>
          <a:p>
            <a:pPr lvl="0"/>
            <a:r>
              <a:rPr lang="en-US" sz="3200" dirty="0">
                <a:solidFill>
                  <a:srgbClr val="000000"/>
                </a:solidFill>
              </a:rPr>
              <a:t>Another said, ‘I just got married, so I can’t come.’ </a:t>
            </a:r>
          </a:p>
        </p:txBody>
      </p:sp>
    </p:spTree>
    <p:extLst>
      <p:ext uri="{BB962C8B-B14F-4D97-AF65-F5344CB8AC3E}">
        <p14:creationId xmlns:p14="http://schemas.microsoft.com/office/powerpoint/2010/main" val="4141673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D7F33-F4FC-4777-9497-404849876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 y="0"/>
            <a:ext cx="12191392" cy="6858000"/>
          </a:xfrm>
          <a:prstGeom prst="rect">
            <a:avLst/>
          </a:prstGeom>
        </p:spPr>
      </p:pic>
      <p:sp>
        <p:nvSpPr>
          <p:cNvPr id="16" name="TextBox 15">
            <a:extLst>
              <a:ext uri="{FF2B5EF4-FFF2-40B4-BE49-F238E27FC236}">
                <a16:creationId xmlns:a16="http://schemas.microsoft.com/office/drawing/2014/main" id="{A979B792-BD7F-4C64-9055-52FB9E8BE3AE}"/>
              </a:ext>
            </a:extLst>
          </p:cNvPr>
          <p:cNvSpPr txBox="1"/>
          <p:nvPr/>
        </p:nvSpPr>
        <p:spPr>
          <a:xfrm>
            <a:off x="81644" y="128392"/>
            <a:ext cx="8832067" cy="400110"/>
          </a:xfrm>
          <a:prstGeom prst="rect">
            <a:avLst/>
          </a:prstGeom>
          <a:noFill/>
        </p:spPr>
        <p:txBody>
          <a:bodyPr wrap="square" rtlCol="0">
            <a:spAutoFit/>
          </a:bodyPr>
          <a:lstStyle/>
          <a:p>
            <a:pPr lvl="0">
              <a:defRPr/>
            </a:pPr>
            <a:r>
              <a:rPr lang="en-US" sz="2000" dirty="0">
                <a:ln>
                  <a:solidFill>
                    <a:srgbClr val="4472C4"/>
                  </a:solidFill>
                </a:ln>
                <a:solidFill>
                  <a:srgbClr val="FFFF00"/>
                </a:solidFill>
                <a:effectLst>
                  <a:outerShdw blurRad="50800" dist="38100" dir="2700000" algn="tl" rotWithShape="0">
                    <a:prstClr val="black">
                      <a:alpha val="40000"/>
                    </a:prstClr>
                  </a:outerShdw>
                </a:effectLst>
                <a:latin typeface="Peace Sans" panose="02000505040000020004" pitchFamily="2" charset="0"/>
              </a:rPr>
              <a:t># </a:t>
            </a:r>
            <a:r>
              <a:rPr lang="en-US" sz="2000" dirty="0" err="1">
                <a:ln>
                  <a:solidFill>
                    <a:srgbClr val="4472C4"/>
                  </a:solidFill>
                </a:ln>
                <a:solidFill>
                  <a:srgbClr val="FFFF00"/>
                </a:solidFill>
                <a:effectLst>
                  <a:outerShdw blurRad="50800" dist="38100" dir="2700000" algn="tl" rotWithShape="0">
                    <a:prstClr val="black">
                      <a:alpha val="40000"/>
                    </a:prstClr>
                  </a:outerShdw>
                </a:effectLst>
                <a:latin typeface="Peace Sans" panose="02000505040000020004" pitchFamily="2" charset="0"/>
              </a:rPr>
              <a:t>DinnerTime</a:t>
            </a:r>
            <a:endPar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endParaRPr>
          </a:p>
        </p:txBody>
      </p:sp>
      <p:grpSp>
        <p:nvGrpSpPr>
          <p:cNvPr id="17" name="Group 16">
            <a:extLst>
              <a:ext uri="{FF2B5EF4-FFF2-40B4-BE49-F238E27FC236}">
                <a16:creationId xmlns:a16="http://schemas.microsoft.com/office/drawing/2014/main" id="{2DBEB9CB-D656-4B93-9411-D343BDB96BB3}"/>
              </a:ext>
            </a:extLst>
          </p:cNvPr>
          <p:cNvGrpSpPr/>
          <p:nvPr/>
        </p:nvGrpSpPr>
        <p:grpSpPr>
          <a:xfrm>
            <a:off x="9904221" y="172941"/>
            <a:ext cx="1938684" cy="311012"/>
            <a:chOff x="3593426" y="6058179"/>
            <a:chExt cx="1848818" cy="296595"/>
          </a:xfrm>
        </p:grpSpPr>
        <p:pic>
          <p:nvPicPr>
            <p:cNvPr id="19" name="Picture 18" descr="A close up of a knife&#10;&#10;Description automatically generated">
              <a:extLst>
                <a:ext uri="{FF2B5EF4-FFF2-40B4-BE49-F238E27FC236}">
                  <a16:creationId xmlns:a16="http://schemas.microsoft.com/office/drawing/2014/main" id="{DD19DA53-49D2-429C-94BE-B670D175D227}"/>
                </a:ext>
              </a:extLst>
            </p:cNvPr>
            <p:cNvPicPr>
              <a:picLocks noChangeAspect="1"/>
            </p:cNvPicPr>
            <p:nvPr/>
          </p:nvPicPr>
          <p:blipFill>
            <a:blip r:embed="rId3"/>
            <a:stretch>
              <a:fillRect/>
            </a:stretch>
          </p:blipFill>
          <p:spPr>
            <a:xfrm>
              <a:off x="3593426" y="6058179"/>
              <a:ext cx="671028" cy="296595"/>
            </a:xfrm>
            <a:prstGeom prst="rect">
              <a:avLst/>
            </a:prstGeom>
            <a:effectLst>
              <a:outerShdw blurRad="25400" dist="12700" dir="2700000" algn="tl" rotWithShape="0">
                <a:prstClr val="black">
                  <a:alpha val="49000"/>
                </a:prstClr>
              </a:outerShdw>
            </a:effectLst>
          </p:spPr>
        </p:pic>
        <p:grpSp>
          <p:nvGrpSpPr>
            <p:cNvPr id="21" name="Group 2">
              <a:extLst>
                <a:ext uri="{FF2B5EF4-FFF2-40B4-BE49-F238E27FC236}">
                  <a16:creationId xmlns:a16="http://schemas.microsoft.com/office/drawing/2014/main" id="{ACBF8019-D8CA-4AD2-9D3D-8CEBCF3C0E8D}"/>
                </a:ext>
              </a:extLst>
            </p:cNvPr>
            <p:cNvGrpSpPr>
              <a:grpSpLocks/>
            </p:cNvGrpSpPr>
            <p:nvPr/>
          </p:nvGrpSpPr>
          <p:grpSpPr bwMode="auto">
            <a:xfrm>
              <a:off x="4099491" y="6184827"/>
              <a:ext cx="1342753" cy="97681"/>
              <a:chOff x="694682174" y="824701425"/>
              <a:chExt cx="26817702" cy="1993701"/>
            </a:xfrm>
          </p:grpSpPr>
          <p:sp>
            <p:nvSpPr>
              <p:cNvPr id="22" name="WordArt 5">
                <a:extLst>
                  <a:ext uri="{FF2B5EF4-FFF2-40B4-BE49-F238E27FC236}">
                    <a16:creationId xmlns:a16="http://schemas.microsoft.com/office/drawing/2014/main" id="{72E7976C-0266-4909-8FDC-F3AC6142E7EE}"/>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CHURCH</a:t>
                </a:r>
              </a:p>
            </p:txBody>
          </p:sp>
          <p:sp>
            <p:nvSpPr>
              <p:cNvPr id="23" name="WordArt 4">
                <a:extLst>
                  <a:ext uri="{FF2B5EF4-FFF2-40B4-BE49-F238E27FC236}">
                    <a16:creationId xmlns:a16="http://schemas.microsoft.com/office/drawing/2014/main" id="{B09865EE-46EE-4565-9711-57FD407A76DE}"/>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pic>
        <p:nvPicPr>
          <p:cNvPr id="7" name="Picture 6">
            <a:extLst>
              <a:ext uri="{FF2B5EF4-FFF2-40B4-BE49-F238E27FC236}">
                <a16:creationId xmlns:a16="http://schemas.microsoft.com/office/drawing/2014/main" id="{A38B4F2C-7B1B-4DEB-A550-072154856F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4" y="656894"/>
            <a:ext cx="2255520" cy="5257113"/>
          </a:xfrm>
          <a:prstGeom prst="rect">
            <a:avLst/>
          </a:prstGeom>
        </p:spPr>
      </p:pic>
      <p:grpSp>
        <p:nvGrpSpPr>
          <p:cNvPr id="27" name="Group 26">
            <a:extLst>
              <a:ext uri="{FF2B5EF4-FFF2-40B4-BE49-F238E27FC236}">
                <a16:creationId xmlns:a16="http://schemas.microsoft.com/office/drawing/2014/main" id="{B5F75E5F-833D-4B26-8408-E6FEE6136A15}"/>
              </a:ext>
            </a:extLst>
          </p:cNvPr>
          <p:cNvGrpSpPr/>
          <p:nvPr/>
        </p:nvGrpSpPr>
        <p:grpSpPr>
          <a:xfrm>
            <a:off x="2255195" y="405638"/>
            <a:ext cx="8929771" cy="6054878"/>
            <a:chOff x="2255195" y="405638"/>
            <a:chExt cx="8929771" cy="6054878"/>
          </a:xfrm>
        </p:grpSpPr>
        <p:pic>
          <p:nvPicPr>
            <p:cNvPr id="26" name="Picture 25">
              <a:extLst>
                <a:ext uri="{FF2B5EF4-FFF2-40B4-BE49-F238E27FC236}">
                  <a16:creationId xmlns:a16="http://schemas.microsoft.com/office/drawing/2014/main" id="{740257DD-4B5B-4FA7-BAFA-23F14DCA08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5195" y="405638"/>
              <a:ext cx="8929771" cy="6054878"/>
            </a:xfrm>
            <a:prstGeom prst="rect">
              <a:avLst/>
            </a:prstGeom>
          </p:spPr>
        </p:pic>
        <p:sp>
          <p:nvSpPr>
            <p:cNvPr id="8" name="TextBox 7">
              <a:extLst>
                <a:ext uri="{FF2B5EF4-FFF2-40B4-BE49-F238E27FC236}">
                  <a16:creationId xmlns:a16="http://schemas.microsoft.com/office/drawing/2014/main" id="{31B581F8-8ABA-4782-8521-A755BF08724F}"/>
                </a:ext>
              </a:extLst>
            </p:cNvPr>
            <p:cNvSpPr txBox="1"/>
            <p:nvPr/>
          </p:nvSpPr>
          <p:spPr>
            <a:xfrm>
              <a:off x="3241005" y="1839930"/>
              <a:ext cx="6958149" cy="3477875"/>
            </a:xfrm>
            <a:prstGeom prst="rect">
              <a:avLst/>
            </a:prstGeom>
            <a:noFill/>
          </p:spPr>
          <p:txBody>
            <a:bodyPr wrap="square" rtlCol="0">
              <a:spAutoFit/>
            </a:bodyPr>
            <a:lstStyle/>
            <a:p>
              <a:pPr algn="ctr"/>
              <a:r>
                <a:rPr lang="en-US" sz="4400" dirty="0">
                  <a:solidFill>
                    <a:srgbClr val="0070C0"/>
                  </a:solidFill>
                  <a:latin typeface="Peace Sans" panose="02000505040000020004" pitchFamily="50" charset="0"/>
                </a:rPr>
                <a:t>By not keeping his commitments and not attending the party, he was dishonoring the host. </a:t>
              </a:r>
            </a:p>
          </p:txBody>
        </p:sp>
      </p:grpSp>
    </p:spTree>
    <p:extLst>
      <p:ext uri="{BB962C8B-B14F-4D97-AF65-F5344CB8AC3E}">
        <p14:creationId xmlns:p14="http://schemas.microsoft.com/office/powerpoint/2010/main" val="245924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D7F33-F4FC-4777-9497-404849876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 y="0"/>
            <a:ext cx="12191392" cy="6858000"/>
          </a:xfrm>
          <a:prstGeom prst="rect">
            <a:avLst/>
          </a:prstGeom>
        </p:spPr>
      </p:pic>
      <p:sp>
        <p:nvSpPr>
          <p:cNvPr id="16" name="TextBox 15">
            <a:extLst>
              <a:ext uri="{FF2B5EF4-FFF2-40B4-BE49-F238E27FC236}">
                <a16:creationId xmlns:a16="http://schemas.microsoft.com/office/drawing/2014/main" id="{A979B792-BD7F-4C64-9055-52FB9E8BE3AE}"/>
              </a:ext>
            </a:extLst>
          </p:cNvPr>
          <p:cNvSpPr txBox="1"/>
          <p:nvPr/>
        </p:nvSpPr>
        <p:spPr>
          <a:xfrm>
            <a:off x="81644" y="128392"/>
            <a:ext cx="88320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 </a:t>
            </a:r>
            <a:r>
              <a:rPr kumimoji="0" lang="en-US" sz="2000" b="0" i="0" u="none" strike="noStrike" kern="1200" cap="none" spc="0" normalizeH="0" baseline="0" noProof="0" dirty="0" err="1">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DinnerTime</a:t>
            </a:r>
            <a:endPar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endParaRPr>
          </a:p>
        </p:txBody>
      </p:sp>
      <p:grpSp>
        <p:nvGrpSpPr>
          <p:cNvPr id="17" name="Group 16">
            <a:extLst>
              <a:ext uri="{FF2B5EF4-FFF2-40B4-BE49-F238E27FC236}">
                <a16:creationId xmlns:a16="http://schemas.microsoft.com/office/drawing/2014/main" id="{2DBEB9CB-D656-4B93-9411-D343BDB96BB3}"/>
              </a:ext>
            </a:extLst>
          </p:cNvPr>
          <p:cNvGrpSpPr/>
          <p:nvPr/>
        </p:nvGrpSpPr>
        <p:grpSpPr>
          <a:xfrm>
            <a:off x="9904221" y="172941"/>
            <a:ext cx="1938684" cy="311012"/>
            <a:chOff x="3593426" y="6058179"/>
            <a:chExt cx="1848818" cy="296595"/>
          </a:xfrm>
        </p:grpSpPr>
        <p:pic>
          <p:nvPicPr>
            <p:cNvPr id="19" name="Picture 18" descr="A close up of a knife&#10;&#10;Description automatically generated">
              <a:extLst>
                <a:ext uri="{FF2B5EF4-FFF2-40B4-BE49-F238E27FC236}">
                  <a16:creationId xmlns:a16="http://schemas.microsoft.com/office/drawing/2014/main" id="{DD19DA53-49D2-429C-94BE-B670D175D227}"/>
                </a:ext>
              </a:extLst>
            </p:cNvPr>
            <p:cNvPicPr>
              <a:picLocks noChangeAspect="1"/>
            </p:cNvPicPr>
            <p:nvPr/>
          </p:nvPicPr>
          <p:blipFill>
            <a:blip r:embed="rId3"/>
            <a:stretch>
              <a:fillRect/>
            </a:stretch>
          </p:blipFill>
          <p:spPr>
            <a:xfrm>
              <a:off x="3593426" y="6058179"/>
              <a:ext cx="671028" cy="296595"/>
            </a:xfrm>
            <a:prstGeom prst="rect">
              <a:avLst/>
            </a:prstGeom>
            <a:effectLst>
              <a:outerShdw blurRad="25400" dist="12700" dir="2700000" algn="tl" rotWithShape="0">
                <a:prstClr val="black">
                  <a:alpha val="49000"/>
                </a:prstClr>
              </a:outerShdw>
            </a:effectLst>
          </p:spPr>
        </p:pic>
        <p:grpSp>
          <p:nvGrpSpPr>
            <p:cNvPr id="21" name="Group 2">
              <a:extLst>
                <a:ext uri="{FF2B5EF4-FFF2-40B4-BE49-F238E27FC236}">
                  <a16:creationId xmlns:a16="http://schemas.microsoft.com/office/drawing/2014/main" id="{ACBF8019-D8CA-4AD2-9D3D-8CEBCF3C0E8D}"/>
                </a:ext>
              </a:extLst>
            </p:cNvPr>
            <p:cNvGrpSpPr>
              <a:grpSpLocks/>
            </p:cNvGrpSpPr>
            <p:nvPr/>
          </p:nvGrpSpPr>
          <p:grpSpPr bwMode="auto">
            <a:xfrm>
              <a:off x="4099491" y="6184827"/>
              <a:ext cx="1342753" cy="97681"/>
              <a:chOff x="694682174" y="824701425"/>
              <a:chExt cx="26817702" cy="1993701"/>
            </a:xfrm>
          </p:grpSpPr>
          <p:sp>
            <p:nvSpPr>
              <p:cNvPr id="22" name="WordArt 5">
                <a:extLst>
                  <a:ext uri="{FF2B5EF4-FFF2-40B4-BE49-F238E27FC236}">
                    <a16:creationId xmlns:a16="http://schemas.microsoft.com/office/drawing/2014/main" id="{72E7976C-0266-4909-8FDC-F3AC6142E7EE}"/>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CHURCH</a:t>
                </a:r>
              </a:p>
            </p:txBody>
          </p:sp>
          <p:sp>
            <p:nvSpPr>
              <p:cNvPr id="23" name="WordArt 4">
                <a:extLst>
                  <a:ext uri="{FF2B5EF4-FFF2-40B4-BE49-F238E27FC236}">
                    <a16:creationId xmlns:a16="http://schemas.microsoft.com/office/drawing/2014/main" id="{B09865EE-46EE-4565-9711-57FD407A76DE}"/>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2" name="Flowchart: Manual Operation 1">
            <a:extLst>
              <a:ext uri="{FF2B5EF4-FFF2-40B4-BE49-F238E27FC236}">
                <a16:creationId xmlns:a16="http://schemas.microsoft.com/office/drawing/2014/main" id="{797FD066-F589-4E1B-AEB6-48599CFDCC19}"/>
              </a:ext>
            </a:extLst>
          </p:cNvPr>
          <p:cNvSpPr/>
          <p:nvPr/>
        </p:nvSpPr>
        <p:spPr>
          <a:xfrm rot="16200000">
            <a:off x="5331714" y="-4157097"/>
            <a:ext cx="1870141" cy="11152241"/>
          </a:xfrm>
          <a:prstGeom prst="flowChartManualOpera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63EC3E6-44FD-4EA7-A20C-B67E5F0507CD}"/>
              </a:ext>
            </a:extLst>
          </p:cNvPr>
          <p:cNvSpPr/>
          <p:nvPr/>
        </p:nvSpPr>
        <p:spPr>
          <a:xfrm>
            <a:off x="3480991" y="934077"/>
            <a:ext cx="4378827" cy="1107996"/>
          </a:xfrm>
          <a:prstGeom prst="rect">
            <a:avLst/>
          </a:prstGeom>
          <a:noFill/>
          <a:effectLst>
            <a:outerShdw blurRad="50800" dist="50800" dir="5400000" algn="ctr" rotWithShape="0">
              <a:schemeClr val="bg1">
                <a:lumMod val="50000"/>
              </a:schemeClr>
            </a:outerShdw>
          </a:effectLst>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25400">
                  <a:solidFill>
                    <a:srgbClr val="0070C0"/>
                  </a:solidFill>
                </a:ln>
                <a:solidFill>
                  <a:srgbClr val="FFFF00"/>
                </a:solidFill>
                <a:effectLst>
                  <a:outerShdw blurRad="38100" dist="19050" dir="2700000" algn="tl" rotWithShape="0">
                    <a:prstClr val="black">
                      <a:alpha val="40000"/>
                    </a:prstClr>
                  </a:outerShdw>
                </a:effectLst>
                <a:uLnTx/>
                <a:uFillTx/>
                <a:latin typeface="Peace Sans" panose="02000505040000020004" pitchFamily="50" charset="0"/>
                <a:ea typeface="+mn-ea"/>
                <a:cs typeface="+mn-cs"/>
              </a:rPr>
              <a:t>The Story</a:t>
            </a:r>
          </a:p>
        </p:txBody>
      </p:sp>
      <p:sp>
        <p:nvSpPr>
          <p:cNvPr id="18" name="TextBox 17">
            <a:extLst>
              <a:ext uri="{FF2B5EF4-FFF2-40B4-BE49-F238E27FC236}">
                <a16:creationId xmlns:a16="http://schemas.microsoft.com/office/drawing/2014/main" id="{5D7BC24A-4B91-4D27-B70C-1D22DB5D3F41}"/>
              </a:ext>
            </a:extLst>
          </p:cNvPr>
          <p:cNvSpPr txBox="1"/>
          <p:nvPr/>
        </p:nvSpPr>
        <p:spPr>
          <a:xfrm>
            <a:off x="9948500" y="6458937"/>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#CoolStoryBro</a:t>
            </a:r>
          </a:p>
        </p:txBody>
      </p:sp>
      <p:sp>
        <p:nvSpPr>
          <p:cNvPr id="20" name="TextBox 19">
            <a:extLst>
              <a:ext uri="{FF2B5EF4-FFF2-40B4-BE49-F238E27FC236}">
                <a16:creationId xmlns:a16="http://schemas.microsoft.com/office/drawing/2014/main" id="{D8FACE4E-0303-40C4-AFAD-FFBF137EEB30}"/>
              </a:ext>
            </a:extLst>
          </p:cNvPr>
          <p:cNvSpPr txBox="1"/>
          <p:nvPr/>
        </p:nvSpPr>
        <p:spPr>
          <a:xfrm>
            <a:off x="393565" y="6459984"/>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@JerryGodsey</a:t>
            </a:r>
          </a:p>
        </p:txBody>
      </p:sp>
      <p:sp>
        <p:nvSpPr>
          <p:cNvPr id="24" name="TextBox 23">
            <a:extLst>
              <a:ext uri="{FF2B5EF4-FFF2-40B4-BE49-F238E27FC236}">
                <a16:creationId xmlns:a16="http://schemas.microsoft.com/office/drawing/2014/main" id="{5B1F46E4-480D-4B09-A32A-FD75627801D4}"/>
              </a:ext>
            </a:extLst>
          </p:cNvPr>
          <p:cNvSpPr txBox="1"/>
          <p:nvPr/>
        </p:nvSpPr>
        <p:spPr>
          <a:xfrm>
            <a:off x="372950" y="2838047"/>
            <a:ext cx="11446099" cy="3046988"/>
          </a:xfrm>
          <a:prstGeom prst="rect">
            <a:avLst/>
          </a:prstGeom>
          <a:solidFill>
            <a:srgbClr val="FFFFFF">
              <a:alpha val="79000"/>
            </a:srgbClr>
          </a:solidFill>
          <a:ln w="34925">
            <a:solidFill>
              <a:srgbClr val="0070C0"/>
            </a:solidFill>
          </a:ln>
          <a:effectLst>
            <a:outerShdw blurRad="50800" dist="38100" dir="2700000" algn="tl" rotWithShape="0">
              <a:prstClr val="black">
                <a:alpha val="39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eace Sans" panose="02000505040000020004" pitchFamily="50" charset="0"/>
                <a:ea typeface="+mn-ea"/>
                <a:cs typeface="+mn-cs"/>
              </a:rPr>
              <a:t>Luke 14:21-24</a:t>
            </a:r>
          </a:p>
          <a:p>
            <a:pPr lvl="0"/>
            <a:r>
              <a:rPr lang="en-US" sz="3200" dirty="0">
                <a:solidFill>
                  <a:srgbClr val="000000"/>
                </a:solidFill>
              </a:rPr>
              <a:t> “The servant returned and told his master what they had said. His master was furious and said, ‘Go quickly into the streets and alleys of the town and invite the poor, the crippled, the blind, and the lame.’ </a:t>
            </a:r>
            <a:r>
              <a:rPr lang="en-US" sz="3200" baseline="30000" dirty="0">
                <a:solidFill>
                  <a:srgbClr val="000000"/>
                </a:solidFill>
              </a:rPr>
              <a:t>22</a:t>
            </a:r>
            <a:r>
              <a:rPr lang="en-US" sz="3200" dirty="0">
                <a:solidFill>
                  <a:srgbClr val="000000"/>
                </a:solidFill>
              </a:rPr>
              <a:t> After the servant had done this, he reported, ‘There is still room for more.’</a:t>
            </a:r>
          </a:p>
        </p:txBody>
      </p:sp>
    </p:spTree>
    <p:extLst>
      <p:ext uri="{BB962C8B-B14F-4D97-AF65-F5344CB8AC3E}">
        <p14:creationId xmlns:p14="http://schemas.microsoft.com/office/powerpoint/2010/main" val="1110573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D7F33-F4FC-4777-9497-404849876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 y="0"/>
            <a:ext cx="12191392" cy="6858000"/>
          </a:xfrm>
          <a:prstGeom prst="rect">
            <a:avLst/>
          </a:prstGeom>
        </p:spPr>
      </p:pic>
      <p:sp>
        <p:nvSpPr>
          <p:cNvPr id="16" name="TextBox 15">
            <a:extLst>
              <a:ext uri="{FF2B5EF4-FFF2-40B4-BE49-F238E27FC236}">
                <a16:creationId xmlns:a16="http://schemas.microsoft.com/office/drawing/2014/main" id="{A979B792-BD7F-4C64-9055-52FB9E8BE3AE}"/>
              </a:ext>
            </a:extLst>
          </p:cNvPr>
          <p:cNvSpPr txBox="1"/>
          <p:nvPr/>
        </p:nvSpPr>
        <p:spPr>
          <a:xfrm>
            <a:off x="81644" y="128392"/>
            <a:ext cx="88320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 </a:t>
            </a:r>
            <a:r>
              <a:rPr kumimoji="0" lang="en-US" sz="2000" b="0" i="0" u="none" strike="noStrike" kern="1200" cap="none" spc="0" normalizeH="0" baseline="0" noProof="0" dirty="0" err="1">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DinnerTime</a:t>
            </a:r>
            <a:endPar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endParaRPr>
          </a:p>
        </p:txBody>
      </p:sp>
      <p:grpSp>
        <p:nvGrpSpPr>
          <p:cNvPr id="17" name="Group 16">
            <a:extLst>
              <a:ext uri="{FF2B5EF4-FFF2-40B4-BE49-F238E27FC236}">
                <a16:creationId xmlns:a16="http://schemas.microsoft.com/office/drawing/2014/main" id="{2DBEB9CB-D656-4B93-9411-D343BDB96BB3}"/>
              </a:ext>
            </a:extLst>
          </p:cNvPr>
          <p:cNvGrpSpPr/>
          <p:nvPr/>
        </p:nvGrpSpPr>
        <p:grpSpPr>
          <a:xfrm>
            <a:off x="9904221" y="172941"/>
            <a:ext cx="1938684" cy="311012"/>
            <a:chOff x="3593426" y="6058179"/>
            <a:chExt cx="1848818" cy="296595"/>
          </a:xfrm>
        </p:grpSpPr>
        <p:pic>
          <p:nvPicPr>
            <p:cNvPr id="19" name="Picture 18" descr="A close up of a knife&#10;&#10;Description automatically generated">
              <a:extLst>
                <a:ext uri="{FF2B5EF4-FFF2-40B4-BE49-F238E27FC236}">
                  <a16:creationId xmlns:a16="http://schemas.microsoft.com/office/drawing/2014/main" id="{DD19DA53-49D2-429C-94BE-B670D175D227}"/>
                </a:ext>
              </a:extLst>
            </p:cNvPr>
            <p:cNvPicPr>
              <a:picLocks noChangeAspect="1"/>
            </p:cNvPicPr>
            <p:nvPr/>
          </p:nvPicPr>
          <p:blipFill>
            <a:blip r:embed="rId3"/>
            <a:stretch>
              <a:fillRect/>
            </a:stretch>
          </p:blipFill>
          <p:spPr>
            <a:xfrm>
              <a:off x="3593426" y="6058179"/>
              <a:ext cx="671028" cy="296595"/>
            </a:xfrm>
            <a:prstGeom prst="rect">
              <a:avLst/>
            </a:prstGeom>
            <a:effectLst>
              <a:outerShdw blurRad="25400" dist="12700" dir="2700000" algn="tl" rotWithShape="0">
                <a:prstClr val="black">
                  <a:alpha val="49000"/>
                </a:prstClr>
              </a:outerShdw>
            </a:effectLst>
          </p:spPr>
        </p:pic>
        <p:grpSp>
          <p:nvGrpSpPr>
            <p:cNvPr id="21" name="Group 2">
              <a:extLst>
                <a:ext uri="{FF2B5EF4-FFF2-40B4-BE49-F238E27FC236}">
                  <a16:creationId xmlns:a16="http://schemas.microsoft.com/office/drawing/2014/main" id="{ACBF8019-D8CA-4AD2-9D3D-8CEBCF3C0E8D}"/>
                </a:ext>
              </a:extLst>
            </p:cNvPr>
            <p:cNvGrpSpPr>
              <a:grpSpLocks/>
            </p:cNvGrpSpPr>
            <p:nvPr/>
          </p:nvGrpSpPr>
          <p:grpSpPr bwMode="auto">
            <a:xfrm>
              <a:off x="4099491" y="6184827"/>
              <a:ext cx="1342753" cy="97681"/>
              <a:chOff x="694682174" y="824701425"/>
              <a:chExt cx="26817702" cy="1993701"/>
            </a:xfrm>
          </p:grpSpPr>
          <p:sp>
            <p:nvSpPr>
              <p:cNvPr id="22" name="WordArt 5">
                <a:extLst>
                  <a:ext uri="{FF2B5EF4-FFF2-40B4-BE49-F238E27FC236}">
                    <a16:creationId xmlns:a16="http://schemas.microsoft.com/office/drawing/2014/main" id="{72E7976C-0266-4909-8FDC-F3AC6142E7EE}"/>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CHURCH</a:t>
                </a:r>
              </a:p>
            </p:txBody>
          </p:sp>
          <p:sp>
            <p:nvSpPr>
              <p:cNvPr id="23" name="WordArt 4">
                <a:extLst>
                  <a:ext uri="{FF2B5EF4-FFF2-40B4-BE49-F238E27FC236}">
                    <a16:creationId xmlns:a16="http://schemas.microsoft.com/office/drawing/2014/main" id="{B09865EE-46EE-4565-9711-57FD407A76DE}"/>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2" name="Flowchart: Manual Operation 1">
            <a:extLst>
              <a:ext uri="{FF2B5EF4-FFF2-40B4-BE49-F238E27FC236}">
                <a16:creationId xmlns:a16="http://schemas.microsoft.com/office/drawing/2014/main" id="{797FD066-F589-4E1B-AEB6-48599CFDCC19}"/>
              </a:ext>
            </a:extLst>
          </p:cNvPr>
          <p:cNvSpPr/>
          <p:nvPr/>
        </p:nvSpPr>
        <p:spPr>
          <a:xfrm rot="16200000">
            <a:off x="5331714" y="-4157097"/>
            <a:ext cx="1870141" cy="11152241"/>
          </a:xfrm>
          <a:prstGeom prst="flowChartManualOpera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63EC3E6-44FD-4EA7-A20C-B67E5F0507CD}"/>
              </a:ext>
            </a:extLst>
          </p:cNvPr>
          <p:cNvSpPr/>
          <p:nvPr/>
        </p:nvSpPr>
        <p:spPr>
          <a:xfrm>
            <a:off x="3480991" y="934077"/>
            <a:ext cx="4378827" cy="1107996"/>
          </a:xfrm>
          <a:prstGeom prst="rect">
            <a:avLst/>
          </a:prstGeom>
          <a:noFill/>
          <a:effectLst>
            <a:outerShdw blurRad="50800" dist="50800" dir="5400000" algn="ctr" rotWithShape="0">
              <a:schemeClr val="bg1">
                <a:lumMod val="50000"/>
              </a:schemeClr>
            </a:outerShdw>
          </a:effectLst>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25400">
                  <a:solidFill>
                    <a:srgbClr val="0070C0"/>
                  </a:solidFill>
                </a:ln>
                <a:solidFill>
                  <a:srgbClr val="FFFF00"/>
                </a:solidFill>
                <a:effectLst>
                  <a:outerShdw blurRad="38100" dist="19050" dir="2700000" algn="tl" rotWithShape="0">
                    <a:prstClr val="black">
                      <a:alpha val="40000"/>
                    </a:prstClr>
                  </a:outerShdw>
                </a:effectLst>
                <a:uLnTx/>
                <a:uFillTx/>
                <a:latin typeface="Peace Sans" panose="02000505040000020004" pitchFamily="50" charset="0"/>
                <a:ea typeface="+mn-ea"/>
                <a:cs typeface="+mn-cs"/>
              </a:rPr>
              <a:t>The Story</a:t>
            </a:r>
          </a:p>
        </p:txBody>
      </p:sp>
      <p:sp>
        <p:nvSpPr>
          <p:cNvPr id="18" name="TextBox 17">
            <a:extLst>
              <a:ext uri="{FF2B5EF4-FFF2-40B4-BE49-F238E27FC236}">
                <a16:creationId xmlns:a16="http://schemas.microsoft.com/office/drawing/2014/main" id="{5D7BC24A-4B91-4D27-B70C-1D22DB5D3F41}"/>
              </a:ext>
            </a:extLst>
          </p:cNvPr>
          <p:cNvSpPr txBox="1"/>
          <p:nvPr/>
        </p:nvSpPr>
        <p:spPr>
          <a:xfrm>
            <a:off x="9948500" y="6458937"/>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#CoolStoryBro</a:t>
            </a:r>
          </a:p>
        </p:txBody>
      </p:sp>
      <p:sp>
        <p:nvSpPr>
          <p:cNvPr id="20" name="TextBox 19">
            <a:extLst>
              <a:ext uri="{FF2B5EF4-FFF2-40B4-BE49-F238E27FC236}">
                <a16:creationId xmlns:a16="http://schemas.microsoft.com/office/drawing/2014/main" id="{D8FACE4E-0303-40C4-AFAD-FFBF137EEB30}"/>
              </a:ext>
            </a:extLst>
          </p:cNvPr>
          <p:cNvSpPr txBox="1"/>
          <p:nvPr/>
        </p:nvSpPr>
        <p:spPr>
          <a:xfrm>
            <a:off x="393565" y="6459984"/>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@JerryGodsey</a:t>
            </a:r>
          </a:p>
        </p:txBody>
      </p:sp>
      <p:sp>
        <p:nvSpPr>
          <p:cNvPr id="24" name="TextBox 23">
            <a:extLst>
              <a:ext uri="{FF2B5EF4-FFF2-40B4-BE49-F238E27FC236}">
                <a16:creationId xmlns:a16="http://schemas.microsoft.com/office/drawing/2014/main" id="{5B1F46E4-480D-4B09-A32A-FD75627801D4}"/>
              </a:ext>
            </a:extLst>
          </p:cNvPr>
          <p:cNvSpPr txBox="1"/>
          <p:nvPr/>
        </p:nvSpPr>
        <p:spPr>
          <a:xfrm>
            <a:off x="372950" y="2838047"/>
            <a:ext cx="11446099" cy="2554545"/>
          </a:xfrm>
          <a:prstGeom prst="rect">
            <a:avLst/>
          </a:prstGeom>
          <a:solidFill>
            <a:srgbClr val="FFFFFF">
              <a:alpha val="79000"/>
            </a:srgbClr>
          </a:solidFill>
          <a:ln w="34925">
            <a:solidFill>
              <a:srgbClr val="0070C0"/>
            </a:solidFill>
          </a:ln>
          <a:effectLst>
            <a:outerShdw blurRad="50800" dist="38100" dir="2700000" algn="tl" rotWithShape="0">
              <a:prstClr val="black">
                <a:alpha val="39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eace Sans" panose="02000505040000020004" pitchFamily="50" charset="0"/>
                <a:ea typeface="+mn-ea"/>
                <a:cs typeface="+mn-cs"/>
              </a:rPr>
              <a:t>Luke 14:21-24</a:t>
            </a:r>
          </a:p>
          <a:p>
            <a:pPr lvl="0"/>
            <a:r>
              <a:rPr lang="en-US" sz="3200" baseline="30000" dirty="0">
                <a:solidFill>
                  <a:srgbClr val="000000"/>
                </a:solidFill>
              </a:rPr>
              <a:t>23</a:t>
            </a:r>
            <a:r>
              <a:rPr lang="en-US" sz="3200" dirty="0">
                <a:solidFill>
                  <a:srgbClr val="000000"/>
                </a:solidFill>
              </a:rPr>
              <a:t> So his master said, ‘Go out into the country lanes and behind the hedges and urge anyone you find to come, so that the house will be full. </a:t>
            </a:r>
            <a:r>
              <a:rPr lang="en-US" sz="3200" baseline="30000" dirty="0">
                <a:solidFill>
                  <a:srgbClr val="000000"/>
                </a:solidFill>
              </a:rPr>
              <a:t>24</a:t>
            </a:r>
            <a:r>
              <a:rPr lang="en-US" sz="3200" dirty="0">
                <a:solidFill>
                  <a:srgbClr val="000000"/>
                </a:solidFill>
              </a:rPr>
              <a:t> For none of those I first invited will get even the smallest taste of my banquet.’” </a:t>
            </a:r>
          </a:p>
        </p:txBody>
      </p:sp>
    </p:spTree>
    <p:extLst>
      <p:ext uri="{BB962C8B-B14F-4D97-AF65-F5344CB8AC3E}">
        <p14:creationId xmlns:p14="http://schemas.microsoft.com/office/powerpoint/2010/main" val="3197549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D7F33-F4FC-4777-9497-404849876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 y="0"/>
            <a:ext cx="12191392" cy="6858000"/>
          </a:xfrm>
          <a:prstGeom prst="rect">
            <a:avLst/>
          </a:prstGeom>
        </p:spPr>
      </p:pic>
      <p:sp>
        <p:nvSpPr>
          <p:cNvPr id="16" name="TextBox 15">
            <a:extLst>
              <a:ext uri="{FF2B5EF4-FFF2-40B4-BE49-F238E27FC236}">
                <a16:creationId xmlns:a16="http://schemas.microsoft.com/office/drawing/2014/main" id="{A979B792-BD7F-4C64-9055-52FB9E8BE3AE}"/>
              </a:ext>
            </a:extLst>
          </p:cNvPr>
          <p:cNvSpPr txBox="1"/>
          <p:nvPr/>
        </p:nvSpPr>
        <p:spPr>
          <a:xfrm>
            <a:off x="81644" y="128392"/>
            <a:ext cx="88320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 </a:t>
            </a:r>
            <a:r>
              <a:rPr kumimoji="0" lang="en-US" sz="2000" b="0" i="0" u="none" strike="noStrike" kern="1200" cap="none" spc="0" normalizeH="0" baseline="0" noProof="0" dirty="0" err="1">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DinnerTime</a:t>
            </a:r>
            <a:endPar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endParaRPr>
          </a:p>
        </p:txBody>
      </p:sp>
      <p:grpSp>
        <p:nvGrpSpPr>
          <p:cNvPr id="17" name="Group 16">
            <a:extLst>
              <a:ext uri="{FF2B5EF4-FFF2-40B4-BE49-F238E27FC236}">
                <a16:creationId xmlns:a16="http://schemas.microsoft.com/office/drawing/2014/main" id="{2DBEB9CB-D656-4B93-9411-D343BDB96BB3}"/>
              </a:ext>
            </a:extLst>
          </p:cNvPr>
          <p:cNvGrpSpPr/>
          <p:nvPr/>
        </p:nvGrpSpPr>
        <p:grpSpPr>
          <a:xfrm>
            <a:off x="9904221" y="172941"/>
            <a:ext cx="1938684" cy="311012"/>
            <a:chOff x="3593426" y="6058179"/>
            <a:chExt cx="1848818" cy="296595"/>
          </a:xfrm>
        </p:grpSpPr>
        <p:pic>
          <p:nvPicPr>
            <p:cNvPr id="19" name="Picture 18" descr="A close up of a knife&#10;&#10;Description automatically generated">
              <a:extLst>
                <a:ext uri="{FF2B5EF4-FFF2-40B4-BE49-F238E27FC236}">
                  <a16:creationId xmlns:a16="http://schemas.microsoft.com/office/drawing/2014/main" id="{DD19DA53-49D2-429C-94BE-B670D175D227}"/>
                </a:ext>
              </a:extLst>
            </p:cNvPr>
            <p:cNvPicPr>
              <a:picLocks noChangeAspect="1"/>
            </p:cNvPicPr>
            <p:nvPr/>
          </p:nvPicPr>
          <p:blipFill>
            <a:blip r:embed="rId3"/>
            <a:stretch>
              <a:fillRect/>
            </a:stretch>
          </p:blipFill>
          <p:spPr>
            <a:xfrm>
              <a:off x="3593426" y="6058179"/>
              <a:ext cx="671028" cy="296595"/>
            </a:xfrm>
            <a:prstGeom prst="rect">
              <a:avLst/>
            </a:prstGeom>
            <a:effectLst>
              <a:outerShdw blurRad="25400" dist="12700" dir="2700000" algn="tl" rotWithShape="0">
                <a:prstClr val="black">
                  <a:alpha val="49000"/>
                </a:prstClr>
              </a:outerShdw>
            </a:effectLst>
          </p:spPr>
        </p:pic>
        <p:grpSp>
          <p:nvGrpSpPr>
            <p:cNvPr id="21" name="Group 2">
              <a:extLst>
                <a:ext uri="{FF2B5EF4-FFF2-40B4-BE49-F238E27FC236}">
                  <a16:creationId xmlns:a16="http://schemas.microsoft.com/office/drawing/2014/main" id="{ACBF8019-D8CA-4AD2-9D3D-8CEBCF3C0E8D}"/>
                </a:ext>
              </a:extLst>
            </p:cNvPr>
            <p:cNvGrpSpPr>
              <a:grpSpLocks/>
            </p:cNvGrpSpPr>
            <p:nvPr/>
          </p:nvGrpSpPr>
          <p:grpSpPr bwMode="auto">
            <a:xfrm>
              <a:off x="4099491" y="6184827"/>
              <a:ext cx="1342753" cy="97681"/>
              <a:chOff x="694682174" y="824701425"/>
              <a:chExt cx="26817702" cy="1993701"/>
            </a:xfrm>
          </p:grpSpPr>
          <p:sp>
            <p:nvSpPr>
              <p:cNvPr id="22" name="WordArt 5">
                <a:extLst>
                  <a:ext uri="{FF2B5EF4-FFF2-40B4-BE49-F238E27FC236}">
                    <a16:creationId xmlns:a16="http://schemas.microsoft.com/office/drawing/2014/main" id="{72E7976C-0266-4909-8FDC-F3AC6142E7EE}"/>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CHURCH</a:t>
                </a:r>
              </a:p>
            </p:txBody>
          </p:sp>
          <p:sp>
            <p:nvSpPr>
              <p:cNvPr id="23" name="WordArt 4">
                <a:extLst>
                  <a:ext uri="{FF2B5EF4-FFF2-40B4-BE49-F238E27FC236}">
                    <a16:creationId xmlns:a16="http://schemas.microsoft.com/office/drawing/2014/main" id="{B09865EE-46EE-4565-9711-57FD407A76DE}"/>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8" name="TextBox 17">
            <a:extLst>
              <a:ext uri="{FF2B5EF4-FFF2-40B4-BE49-F238E27FC236}">
                <a16:creationId xmlns:a16="http://schemas.microsoft.com/office/drawing/2014/main" id="{5D7BC24A-4B91-4D27-B70C-1D22DB5D3F41}"/>
              </a:ext>
            </a:extLst>
          </p:cNvPr>
          <p:cNvSpPr txBox="1"/>
          <p:nvPr/>
        </p:nvSpPr>
        <p:spPr>
          <a:xfrm>
            <a:off x="9948500" y="6458937"/>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#CoolStoryBro</a:t>
            </a:r>
          </a:p>
        </p:txBody>
      </p:sp>
      <p:sp>
        <p:nvSpPr>
          <p:cNvPr id="20" name="TextBox 19">
            <a:extLst>
              <a:ext uri="{FF2B5EF4-FFF2-40B4-BE49-F238E27FC236}">
                <a16:creationId xmlns:a16="http://schemas.microsoft.com/office/drawing/2014/main" id="{D8FACE4E-0303-40C4-AFAD-FFBF137EEB30}"/>
              </a:ext>
            </a:extLst>
          </p:cNvPr>
          <p:cNvSpPr txBox="1"/>
          <p:nvPr/>
        </p:nvSpPr>
        <p:spPr>
          <a:xfrm>
            <a:off x="393565" y="6459984"/>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@JerryGodsey</a:t>
            </a:r>
          </a:p>
        </p:txBody>
      </p:sp>
      <p:sp>
        <p:nvSpPr>
          <p:cNvPr id="24" name="TextBox 23">
            <a:extLst>
              <a:ext uri="{FF2B5EF4-FFF2-40B4-BE49-F238E27FC236}">
                <a16:creationId xmlns:a16="http://schemas.microsoft.com/office/drawing/2014/main" id="{5B1F46E4-480D-4B09-A32A-FD75627801D4}"/>
              </a:ext>
            </a:extLst>
          </p:cNvPr>
          <p:cNvSpPr txBox="1"/>
          <p:nvPr/>
        </p:nvSpPr>
        <p:spPr>
          <a:xfrm>
            <a:off x="372950" y="2838047"/>
            <a:ext cx="11446099" cy="1569660"/>
          </a:xfrm>
          <a:prstGeom prst="rect">
            <a:avLst/>
          </a:prstGeom>
          <a:solidFill>
            <a:srgbClr val="FFFFFF">
              <a:alpha val="79000"/>
            </a:srgbClr>
          </a:solidFill>
          <a:ln w="34925">
            <a:solidFill>
              <a:srgbClr val="0070C0"/>
            </a:solidFill>
          </a:ln>
          <a:effectLst>
            <a:outerShdw blurRad="50800" dist="38100" dir="2700000" algn="tl" rotWithShape="0">
              <a:prstClr val="black">
                <a:alpha val="39000"/>
              </a:prstClr>
            </a:outerShdw>
          </a:effectLst>
        </p:spPr>
        <p:txBody>
          <a:bodyPr wrap="square" rtlCol="0">
            <a:spAutoFit/>
          </a:bodyPr>
          <a:lstStyle/>
          <a:p>
            <a:pPr lvl="0">
              <a:defRPr/>
            </a:pPr>
            <a:r>
              <a:rPr lang="en-US" sz="4800" b="1" dirty="0">
                <a:solidFill>
                  <a:srgbClr val="000000"/>
                </a:solidFill>
                <a:latin typeface="Peace Sans" panose="02000505040000020004" pitchFamily="50" charset="0"/>
              </a:rPr>
              <a:t>You cannot put anything in the place of God. </a:t>
            </a:r>
            <a:endParaRPr lang="en-US" sz="4800" dirty="0">
              <a:solidFill>
                <a:srgbClr val="000000"/>
              </a:solidFill>
            </a:endParaRPr>
          </a:p>
        </p:txBody>
      </p:sp>
      <p:sp>
        <p:nvSpPr>
          <p:cNvPr id="14" name="Flowchart: Manual Operation 13">
            <a:extLst>
              <a:ext uri="{FF2B5EF4-FFF2-40B4-BE49-F238E27FC236}">
                <a16:creationId xmlns:a16="http://schemas.microsoft.com/office/drawing/2014/main" id="{DFBED8B7-13D5-4D62-8045-904972AA0F66}"/>
              </a:ext>
            </a:extLst>
          </p:cNvPr>
          <p:cNvSpPr/>
          <p:nvPr/>
        </p:nvSpPr>
        <p:spPr>
          <a:xfrm rot="16200000">
            <a:off x="5331714" y="-4157097"/>
            <a:ext cx="1870141" cy="11152241"/>
          </a:xfrm>
          <a:prstGeom prst="flowChartManualOpera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560FC6A-6615-4193-B6FC-557CF8FBCE17}"/>
              </a:ext>
            </a:extLst>
          </p:cNvPr>
          <p:cNvSpPr/>
          <p:nvPr/>
        </p:nvSpPr>
        <p:spPr>
          <a:xfrm>
            <a:off x="3045336" y="934077"/>
            <a:ext cx="5250155" cy="1107996"/>
          </a:xfrm>
          <a:prstGeom prst="rect">
            <a:avLst/>
          </a:prstGeom>
          <a:noFill/>
          <a:effectLst>
            <a:outerShdw blurRad="50800" dist="50800" dir="5400000" algn="ctr" rotWithShape="0">
              <a:schemeClr val="bg1">
                <a:lumMod val="50000"/>
              </a:schemeClr>
            </a:outerShdw>
          </a:effectLst>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25400">
                  <a:solidFill>
                    <a:srgbClr val="0070C0"/>
                  </a:solidFill>
                </a:ln>
                <a:solidFill>
                  <a:srgbClr val="FFFF00"/>
                </a:solidFill>
                <a:effectLst>
                  <a:outerShdw blurRad="38100" dist="19050" dir="2700000" algn="tl" rotWithShape="0">
                    <a:prstClr val="black">
                      <a:alpha val="40000"/>
                    </a:prstClr>
                  </a:outerShdw>
                </a:effectLst>
                <a:uLnTx/>
                <a:uFillTx/>
                <a:latin typeface="Peace Sans" panose="02000505040000020004" pitchFamily="50" charset="0"/>
                <a:ea typeface="+mn-ea"/>
                <a:cs typeface="+mn-cs"/>
              </a:rPr>
              <a:t>The Stinger</a:t>
            </a:r>
          </a:p>
        </p:txBody>
      </p:sp>
    </p:spTree>
    <p:extLst>
      <p:ext uri="{BB962C8B-B14F-4D97-AF65-F5344CB8AC3E}">
        <p14:creationId xmlns:p14="http://schemas.microsoft.com/office/powerpoint/2010/main" val="2052846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D7F33-F4FC-4777-9497-404849876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 y="0"/>
            <a:ext cx="12191392" cy="6858000"/>
          </a:xfrm>
          <a:prstGeom prst="rect">
            <a:avLst/>
          </a:prstGeom>
        </p:spPr>
      </p:pic>
      <p:sp>
        <p:nvSpPr>
          <p:cNvPr id="16" name="TextBox 15">
            <a:extLst>
              <a:ext uri="{FF2B5EF4-FFF2-40B4-BE49-F238E27FC236}">
                <a16:creationId xmlns:a16="http://schemas.microsoft.com/office/drawing/2014/main" id="{A979B792-BD7F-4C64-9055-52FB9E8BE3AE}"/>
              </a:ext>
            </a:extLst>
          </p:cNvPr>
          <p:cNvSpPr txBox="1"/>
          <p:nvPr/>
        </p:nvSpPr>
        <p:spPr>
          <a:xfrm>
            <a:off x="81644" y="128392"/>
            <a:ext cx="88320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 </a:t>
            </a:r>
            <a:r>
              <a:rPr kumimoji="0" lang="en-US" sz="2000" b="0" i="0" u="none" strike="noStrike" kern="1200" cap="none" spc="0" normalizeH="0" baseline="0" noProof="0" dirty="0" err="1">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DinnerTime</a:t>
            </a:r>
            <a:endPar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endParaRPr>
          </a:p>
        </p:txBody>
      </p:sp>
      <p:grpSp>
        <p:nvGrpSpPr>
          <p:cNvPr id="17" name="Group 16">
            <a:extLst>
              <a:ext uri="{FF2B5EF4-FFF2-40B4-BE49-F238E27FC236}">
                <a16:creationId xmlns:a16="http://schemas.microsoft.com/office/drawing/2014/main" id="{2DBEB9CB-D656-4B93-9411-D343BDB96BB3}"/>
              </a:ext>
            </a:extLst>
          </p:cNvPr>
          <p:cNvGrpSpPr/>
          <p:nvPr/>
        </p:nvGrpSpPr>
        <p:grpSpPr>
          <a:xfrm>
            <a:off x="9904221" y="172941"/>
            <a:ext cx="1938684" cy="311012"/>
            <a:chOff x="3593426" y="6058179"/>
            <a:chExt cx="1848818" cy="296595"/>
          </a:xfrm>
        </p:grpSpPr>
        <p:pic>
          <p:nvPicPr>
            <p:cNvPr id="19" name="Picture 18" descr="A close up of a knife&#10;&#10;Description automatically generated">
              <a:extLst>
                <a:ext uri="{FF2B5EF4-FFF2-40B4-BE49-F238E27FC236}">
                  <a16:creationId xmlns:a16="http://schemas.microsoft.com/office/drawing/2014/main" id="{DD19DA53-49D2-429C-94BE-B670D175D227}"/>
                </a:ext>
              </a:extLst>
            </p:cNvPr>
            <p:cNvPicPr>
              <a:picLocks noChangeAspect="1"/>
            </p:cNvPicPr>
            <p:nvPr/>
          </p:nvPicPr>
          <p:blipFill>
            <a:blip r:embed="rId3"/>
            <a:stretch>
              <a:fillRect/>
            </a:stretch>
          </p:blipFill>
          <p:spPr>
            <a:xfrm>
              <a:off x="3593426" y="6058179"/>
              <a:ext cx="671028" cy="296595"/>
            </a:xfrm>
            <a:prstGeom prst="rect">
              <a:avLst/>
            </a:prstGeom>
            <a:effectLst>
              <a:outerShdw blurRad="25400" dist="12700" dir="2700000" algn="tl" rotWithShape="0">
                <a:prstClr val="black">
                  <a:alpha val="49000"/>
                </a:prstClr>
              </a:outerShdw>
            </a:effectLst>
          </p:spPr>
        </p:pic>
        <p:grpSp>
          <p:nvGrpSpPr>
            <p:cNvPr id="21" name="Group 2">
              <a:extLst>
                <a:ext uri="{FF2B5EF4-FFF2-40B4-BE49-F238E27FC236}">
                  <a16:creationId xmlns:a16="http://schemas.microsoft.com/office/drawing/2014/main" id="{ACBF8019-D8CA-4AD2-9D3D-8CEBCF3C0E8D}"/>
                </a:ext>
              </a:extLst>
            </p:cNvPr>
            <p:cNvGrpSpPr>
              <a:grpSpLocks/>
            </p:cNvGrpSpPr>
            <p:nvPr/>
          </p:nvGrpSpPr>
          <p:grpSpPr bwMode="auto">
            <a:xfrm>
              <a:off x="4099491" y="6184827"/>
              <a:ext cx="1342753" cy="97681"/>
              <a:chOff x="694682174" y="824701425"/>
              <a:chExt cx="26817702" cy="1993701"/>
            </a:xfrm>
          </p:grpSpPr>
          <p:sp>
            <p:nvSpPr>
              <p:cNvPr id="22" name="WordArt 5">
                <a:extLst>
                  <a:ext uri="{FF2B5EF4-FFF2-40B4-BE49-F238E27FC236}">
                    <a16:creationId xmlns:a16="http://schemas.microsoft.com/office/drawing/2014/main" id="{72E7976C-0266-4909-8FDC-F3AC6142E7EE}"/>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CHURCH</a:t>
                </a:r>
              </a:p>
            </p:txBody>
          </p:sp>
          <p:sp>
            <p:nvSpPr>
              <p:cNvPr id="23" name="WordArt 4">
                <a:extLst>
                  <a:ext uri="{FF2B5EF4-FFF2-40B4-BE49-F238E27FC236}">
                    <a16:creationId xmlns:a16="http://schemas.microsoft.com/office/drawing/2014/main" id="{B09865EE-46EE-4565-9711-57FD407A76DE}"/>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8" name="TextBox 17">
            <a:extLst>
              <a:ext uri="{FF2B5EF4-FFF2-40B4-BE49-F238E27FC236}">
                <a16:creationId xmlns:a16="http://schemas.microsoft.com/office/drawing/2014/main" id="{5D7BC24A-4B91-4D27-B70C-1D22DB5D3F41}"/>
              </a:ext>
            </a:extLst>
          </p:cNvPr>
          <p:cNvSpPr txBox="1"/>
          <p:nvPr/>
        </p:nvSpPr>
        <p:spPr>
          <a:xfrm>
            <a:off x="9948500" y="6458937"/>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#CoolStoryBro</a:t>
            </a:r>
          </a:p>
        </p:txBody>
      </p:sp>
      <p:sp>
        <p:nvSpPr>
          <p:cNvPr id="20" name="TextBox 19">
            <a:extLst>
              <a:ext uri="{FF2B5EF4-FFF2-40B4-BE49-F238E27FC236}">
                <a16:creationId xmlns:a16="http://schemas.microsoft.com/office/drawing/2014/main" id="{D8FACE4E-0303-40C4-AFAD-FFBF137EEB30}"/>
              </a:ext>
            </a:extLst>
          </p:cNvPr>
          <p:cNvSpPr txBox="1"/>
          <p:nvPr/>
        </p:nvSpPr>
        <p:spPr>
          <a:xfrm>
            <a:off x="393565" y="6459984"/>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@JerryGodsey</a:t>
            </a:r>
          </a:p>
        </p:txBody>
      </p:sp>
      <p:sp>
        <p:nvSpPr>
          <p:cNvPr id="24" name="TextBox 23">
            <a:extLst>
              <a:ext uri="{FF2B5EF4-FFF2-40B4-BE49-F238E27FC236}">
                <a16:creationId xmlns:a16="http://schemas.microsoft.com/office/drawing/2014/main" id="{5B1F46E4-480D-4B09-A32A-FD75627801D4}"/>
              </a:ext>
            </a:extLst>
          </p:cNvPr>
          <p:cNvSpPr txBox="1"/>
          <p:nvPr/>
        </p:nvSpPr>
        <p:spPr>
          <a:xfrm>
            <a:off x="372950" y="2838047"/>
            <a:ext cx="11446099" cy="1569660"/>
          </a:xfrm>
          <a:prstGeom prst="rect">
            <a:avLst/>
          </a:prstGeom>
          <a:solidFill>
            <a:srgbClr val="FFFFFF">
              <a:alpha val="79000"/>
            </a:srgbClr>
          </a:solidFill>
          <a:ln w="34925">
            <a:solidFill>
              <a:srgbClr val="0070C0"/>
            </a:solidFill>
          </a:ln>
          <a:effectLst>
            <a:outerShdw blurRad="50800" dist="38100" dir="2700000" algn="tl" rotWithShape="0">
              <a:prstClr val="black">
                <a:alpha val="39000"/>
              </a:prstClr>
            </a:outerShdw>
          </a:effectLst>
        </p:spPr>
        <p:txBody>
          <a:bodyPr wrap="square" rtlCol="0">
            <a:spAutoFit/>
          </a:bodyPr>
          <a:lstStyle/>
          <a:p>
            <a:pPr lvl="0">
              <a:defRPr/>
            </a:pPr>
            <a:r>
              <a:rPr lang="en-US" sz="4800" b="1" dirty="0">
                <a:solidFill>
                  <a:srgbClr val="000000"/>
                </a:solidFill>
                <a:latin typeface="Peace Sans" panose="02000505040000020004" pitchFamily="50" charset="0"/>
              </a:rPr>
              <a:t>Unfortunately, we do the same thing. </a:t>
            </a:r>
            <a:endParaRPr lang="en-US" sz="4800" dirty="0">
              <a:solidFill>
                <a:srgbClr val="000000"/>
              </a:solidFill>
            </a:endParaRPr>
          </a:p>
        </p:txBody>
      </p:sp>
      <p:sp>
        <p:nvSpPr>
          <p:cNvPr id="14" name="Flowchart: Manual Operation 13">
            <a:extLst>
              <a:ext uri="{FF2B5EF4-FFF2-40B4-BE49-F238E27FC236}">
                <a16:creationId xmlns:a16="http://schemas.microsoft.com/office/drawing/2014/main" id="{DFBED8B7-13D5-4D62-8045-904972AA0F66}"/>
              </a:ext>
            </a:extLst>
          </p:cNvPr>
          <p:cNvSpPr/>
          <p:nvPr/>
        </p:nvSpPr>
        <p:spPr>
          <a:xfrm rot="16200000">
            <a:off x="5331714" y="-4157097"/>
            <a:ext cx="1870141" cy="11152241"/>
          </a:xfrm>
          <a:prstGeom prst="flowChartManualOpera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560FC6A-6615-4193-B6FC-557CF8FBCE17}"/>
              </a:ext>
            </a:extLst>
          </p:cNvPr>
          <p:cNvSpPr/>
          <p:nvPr/>
        </p:nvSpPr>
        <p:spPr>
          <a:xfrm>
            <a:off x="3045336" y="934077"/>
            <a:ext cx="5250155" cy="1107996"/>
          </a:xfrm>
          <a:prstGeom prst="rect">
            <a:avLst/>
          </a:prstGeom>
          <a:noFill/>
          <a:effectLst>
            <a:outerShdw blurRad="50800" dist="50800" dir="5400000" algn="ctr" rotWithShape="0">
              <a:schemeClr val="bg1">
                <a:lumMod val="50000"/>
              </a:schemeClr>
            </a:outerShdw>
          </a:effectLst>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25400">
                  <a:solidFill>
                    <a:srgbClr val="0070C0"/>
                  </a:solidFill>
                </a:ln>
                <a:solidFill>
                  <a:srgbClr val="FFFF00"/>
                </a:solidFill>
                <a:effectLst>
                  <a:outerShdw blurRad="38100" dist="19050" dir="2700000" algn="tl" rotWithShape="0">
                    <a:prstClr val="black">
                      <a:alpha val="40000"/>
                    </a:prstClr>
                  </a:outerShdw>
                </a:effectLst>
                <a:uLnTx/>
                <a:uFillTx/>
                <a:latin typeface="Peace Sans" panose="02000505040000020004" pitchFamily="50" charset="0"/>
                <a:ea typeface="+mn-ea"/>
                <a:cs typeface="+mn-cs"/>
              </a:rPr>
              <a:t>The Stinger</a:t>
            </a:r>
          </a:p>
        </p:txBody>
      </p:sp>
    </p:spTree>
    <p:extLst>
      <p:ext uri="{BB962C8B-B14F-4D97-AF65-F5344CB8AC3E}">
        <p14:creationId xmlns:p14="http://schemas.microsoft.com/office/powerpoint/2010/main" val="3625559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D7F33-F4FC-4777-9497-404849876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 y="0"/>
            <a:ext cx="12191392" cy="6858000"/>
          </a:xfrm>
          <a:prstGeom prst="rect">
            <a:avLst/>
          </a:prstGeom>
        </p:spPr>
      </p:pic>
      <p:sp>
        <p:nvSpPr>
          <p:cNvPr id="16" name="TextBox 15">
            <a:extLst>
              <a:ext uri="{FF2B5EF4-FFF2-40B4-BE49-F238E27FC236}">
                <a16:creationId xmlns:a16="http://schemas.microsoft.com/office/drawing/2014/main" id="{A979B792-BD7F-4C64-9055-52FB9E8BE3AE}"/>
              </a:ext>
            </a:extLst>
          </p:cNvPr>
          <p:cNvSpPr txBox="1"/>
          <p:nvPr/>
        </p:nvSpPr>
        <p:spPr>
          <a:xfrm>
            <a:off x="81644" y="128392"/>
            <a:ext cx="8832067" cy="400110"/>
          </a:xfrm>
          <a:prstGeom prst="rect">
            <a:avLst/>
          </a:prstGeom>
          <a:noFill/>
        </p:spPr>
        <p:txBody>
          <a:bodyPr wrap="square" rtlCol="0">
            <a:spAutoFit/>
          </a:bodyPr>
          <a:lstStyle/>
          <a:p>
            <a:pPr lvl="0">
              <a:defRPr/>
            </a:pPr>
            <a:r>
              <a:rPr lang="en-US" sz="2000" dirty="0">
                <a:ln>
                  <a:solidFill>
                    <a:srgbClr val="4472C4"/>
                  </a:solidFill>
                </a:ln>
                <a:solidFill>
                  <a:srgbClr val="FFFF00"/>
                </a:solidFill>
                <a:effectLst>
                  <a:outerShdw blurRad="50800" dist="38100" dir="2700000" algn="tl" rotWithShape="0">
                    <a:prstClr val="black">
                      <a:alpha val="40000"/>
                    </a:prstClr>
                  </a:outerShdw>
                </a:effectLst>
                <a:latin typeface="Peace Sans" panose="02000505040000020004" pitchFamily="2" charset="0"/>
              </a:rPr>
              <a:t># </a:t>
            </a:r>
            <a:r>
              <a:rPr lang="en-US" sz="2000" dirty="0" err="1">
                <a:ln>
                  <a:solidFill>
                    <a:srgbClr val="4472C4"/>
                  </a:solidFill>
                </a:ln>
                <a:solidFill>
                  <a:srgbClr val="FFFF00"/>
                </a:solidFill>
                <a:effectLst>
                  <a:outerShdw blurRad="50800" dist="38100" dir="2700000" algn="tl" rotWithShape="0">
                    <a:prstClr val="black">
                      <a:alpha val="40000"/>
                    </a:prstClr>
                  </a:outerShdw>
                </a:effectLst>
                <a:latin typeface="Peace Sans" panose="02000505040000020004" pitchFamily="2" charset="0"/>
              </a:rPr>
              <a:t>DinnerTime</a:t>
            </a:r>
            <a:endPar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endParaRPr>
          </a:p>
        </p:txBody>
      </p:sp>
      <p:grpSp>
        <p:nvGrpSpPr>
          <p:cNvPr id="17" name="Group 16">
            <a:extLst>
              <a:ext uri="{FF2B5EF4-FFF2-40B4-BE49-F238E27FC236}">
                <a16:creationId xmlns:a16="http://schemas.microsoft.com/office/drawing/2014/main" id="{2DBEB9CB-D656-4B93-9411-D343BDB96BB3}"/>
              </a:ext>
            </a:extLst>
          </p:cNvPr>
          <p:cNvGrpSpPr/>
          <p:nvPr/>
        </p:nvGrpSpPr>
        <p:grpSpPr>
          <a:xfrm>
            <a:off x="9904221" y="172941"/>
            <a:ext cx="1938684" cy="311012"/>
            <a:chOff x="3593426" y="6058179"/>
            <a:chExt cx="1848818" cy="296595"/>
          </a:xfrm>
        </p:grpSpPr>
        <p:pic>
          <p:nvPicPr>
            <p:cNvPr id="19" name="Picture 18" descr="A close up of a knife&#10;&#10;Description automatically generated">
              <a:extLst>
                <a:ext uri="{FF2B5EF4-FFF2-40B4-BE49-F238E27FC236}">
                  <a16:creationId xmlns:a16="http://schemas.microsoft.com/office/drawing/2014/main" id="{DD19DA53-49D2-429C-94BE-B670D175D227}"/>
                </a:ext>
              </a:extLst>
            </p:cNvPr>
            <p:cNvPicPr>
              <a:picLocks noChangeAspect="1"/>
            </p:cNvPicPr>
            <p:nvPr/>
          </p:nvPicPr>
          <p:blipFill>
            <a:blip r:embed="rId3"/>
            <a:stretch>
              <a:fillRect/>
            </a:stretch>
          </p:blipFill>
          <p:spPr>
            <a:xfrm>
              <a:off x="3593426" y="6058179"/>
              <a:ext cx="671028" cy="296595"/>
            </a:xfrm>
            <a:prstGeom prst="rect">
              <a:avLst/>
            </a:prstGeom>
            <a:effectLst>
              <a:outerShdw blurRad="25400" dist="12700" dir="2700000" algn="tl" rotWithShape="0">
                <a:prstClr val="black">
                  <a:alpha val="49000"/>
                </a:prstClr>
              </a:outerShdw>
            </a:effectLst>
          </p:spPr>
        </p:pic>
        <p:grpSp>
          <p:nvGrpSpPr>
            <p:cNvPr id="21" name="Group 2">
              <a:extLst>
                <a:ext uri="{FF2B5EF4-FFF2-40B4-BE49-F238E27FC236}">
                  <a16:creationId xmlns:a16="http://schemas.microsoft.com/office/drawing/2014/main" id="{ACBF8019-D8CA-4AD2-9D3D-8CEBCF3C0E8D}"/>
                </a:ext>
              </a:extLst>
            </p:cNvPr>
            <p:cNvGrpSpPr>
              <a:grpSpLocks/>
            </p:cNvGrpSpPr>
            <p:nvPr/>
          </p:nvGrpSpPr>
          <p:grpSpPr bwMode="auto">
            <a:xfrm>
              <a:off x="4099491" y="6184827"/>
              <a:ext cx="1342753" cy="97681"/>
              <a:chOff x="694682174" y="824701425"/>
              <a:chExt cx="26817702" cy="1993701"/>
            </a:xfrm>
          </p:grpSpPr>
          <p:sp>
            <p:nvSpPr>
              <p:cNvPr id="22" name="WordArt 5">
                <a:extLst>
                  <a:ext uri="{FF2B5EF4-FFF2-40B4-BE49-F238E27FC236}">
                    <a16:creationId xmlns:a16="http://schemas.microsoft.com/office/drawing/2014/main" id="{72E7976C-0266-4909-8FDC-F3AC6142E7EE}"/>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CHURCH</a:t>
                </a:r>
              </a:p>
            </p:txBody>
          </p:sp>
          <p:sp>
            <p:nvSpPr>
              <p:cNvPr id="23" name="WordArt 4">
                <a:extLst>
                  <a:ext uri="{FF2B5EF4-FFF2-40B4-BE49-F238E27FC236}">
                    <a16:creationId xmlns:a16="http://schemas.microsoft.com/office/drawing/2014/main" id="{B09865EE-46EE-4565-9711-57FD407A76DE}"/>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pic>
        <p:nvPicPr>
          <p:cNvPr id="7" name="Picture 6">
            <a:extLst>
              <a:ext uri="{FF2B5EF4-FFF2-40B4-BE49-F238E27FC236}">
                <a16:creationId xmlns:a16="http://schemas.microsoft.com/office/drawing/2014/main" id="{A38B4F2C-7B1B-4DEB-A550-072154856F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4" y="656894"/>
            <a:ext cx="2255520" cy="5257113"/>
          </a:xfrm>
          <a:prstGeom prst="rect">
            <a:avLst/>
          </a:prstGeom>
        </p:spPr>
      </p:pic>
      <p:grpSp>
        <p:nvGrpSpPr>
          <p:cNvPr id="27" name="Group 26">
            <a:extLst>
              <a:ext uri="{FF2B5EF4-FFF2-40B4-BE49-F238E27FC236}">
                <a16:creationId xmlns:a16="http://schemas.microsoft.com/office/drawing/2014/main" id="{B5F75E5F-833D-4B26-8408-E6FEE6136A15}"/>
              </a:ext>
            </a:extLst>
          </p:cNvPr>
          <p:cNvGrpSpPr/>
          <p:nvPr/>
        </p:nvGrpSpPr>
        <p:grpSpPr>
          <a:xfrm>
            <a:off x="2255195" y="405638"/>
            <a:ext cx="8929771" cy="6054878"/>
            <a:chOff x="2255195" y="405638"/>
            <a:chExt cx="8929771" cy="6054878"/>
          </a:xfrm>
        </p:grpSpPr>
        <p:pic>
          <p:nvPicPr>
            <p:cNvPr id="26" name="Picture 25">
              <a:extLst>
                <a:ext uri="{FF2B5EF4-FFF2-40B4-BE49-F238E27FC236}">
                  <a16:creationId xmlns:a16="http://schemas.microsoft.com/office/drawing/2014/main" id="{740257DD-4B5B-4FA7-BAFA-23F14DCA08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5195" y="405638"/>
              <a:ext cx="8929771" cy="6054878"/>
            </a:xfrm>
            <a:prstGeom prst="rect">
              <a:avLst/>
            </a:prstGeom>
          </p:spPr>
        </p:pic>
        <p:sp>
          <p:nvSpPr>
            <p:cNvPr id="8" name="TextBox 7">
              <a:extLst>
                <a:ext uri="{FF2B5EF4-FFF2-40B4-BE49-F238E27FC236}">
                  <a16:creationId xmlns:a16="http://schemas.microsoft.com/office/drawing/2014/main" id="{31B581F8-8ABA-4782-8521-A755BF08724F}"/>
                </a:ext>
              </a:extLst>
            </p:cNvPr>
            <p:cNvSpPr txBox="1"/>
            <p:nvPr/>
          </p:nvSpPr>
          <p:spPr>
            <a:xfrm>
              <a:off x="3241005" y="1839930"/>
              <a:ext cx="6958149" cy="3477875"/>
            </a:xfrm>
            <a:prstGeom prst="rect">
              <a:avLst/>
            </a:prstGeom>
            <a:noFill/>
          </p:spPr>
          <p:txBody>
            <a:bodyPr wrap="square" rtlCol="0">
              <a:spAutoFit/>
            </a:bodyPr>
            <a:lstStyle/>
            <a:p>
              <a:pPr algn="ctr"/>
              <a:r>
                <a:rPr lang="en-US" sz="4400" dirty="0">
                  <a:solidFill>
                    <a:srgbClr val="0070C0"/>
                  </a:solidFill>
                  <a:latin typeface="Peace Sans" panose="02000505040000020004" pitchFamily="50" charset="0"/>
                </a:rPr>
                <a:t>"He is no fool to give up what he cannot keep to gain what he cannot lose." </a:t>
              </a:r>
            </a:p>
            <a:p>
              <a:pPr algn="ctr"/>
              <a:r>
                <a:rPr lang="en-US" sz="4400" dirty="0">
                  <a:solidFill>
                    <a:srgbClr val="0070C0"/>
                  </a:solidFill>
                  <a:latin typeface="Peace Sans" panose="02000505040000020004" pitchFamily="50" charset="0"/>
                </a:rPr>
                <a:t>Jim Elliot</a:t>
              </a:r>
            </a:p>
          </p:txBody>
        </p:sp>
      </p:grpSp>
    </p:spTree>
    <p:extLst>
      <p:ext uri="{BB962C8B-B14F-4D97-AF65-F5344CB8AC3E}">
        <p14:creationId xmlns:p14="http://schemas.microsoft.com/office/powerpoint/2010/main" val="3207505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D7F33-F4FC-4777-9497-404849876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 y="0"/>
            <a:ext cx="12191392" cy="6858000"/>
          </a:xfrm>
          <a:prstGeom prst="rect">
            <a:avLst/>
          </a:prstGeom>
        </p:spPr>
      </p:pic>
      <p:sp>
        <p:nvSpPr>
          <p:cNvPr id="16" name="TextBox 15">
            <a:extLst>
              <a:ext uri="{FF2B5EF4-FFF2-40B4-BE49-F238E27FC236}">
                <a16:creationId xmlns:a16="http://schemas.microsoft.com/office/drawing/2014/main" id="{A979B792-BD7F-4C64-9055-52FB9E8BE3AE}"/>
              </a:ext>
            </a:extLst>
          </p:cNvPr>
          <p:cNvSpPr txBox="1"/>
          <p:nvPr/>
        </p:nvSpPr>
        <p:spPr>
          <a:xfrm>
            <a:off x="81644" y="128392"/>
            <a:ext cx="8832067" cy="400110"/>
          </a:xfrm>
          <a:prstGeom prst="rect">
            <a:avLst/>
          </a:prstGeom>
          <a:noFill/>
        </p:spPr>
        <p:txBody>
          <a:bodyPr wrap="square" rtlCol="0">
            <a:spAutoFit/>
          </a:bodyPr>
          <a:lstStyle/>
          <a:p>
            <a:pPr lvl="0">
              <a:defRPr/>
            </a:pPr>
            <a:r>
              <a:rPr lang="en-US" sz="2000" dirty="0">
                <a:ln>
                  <a:solidFill>
                    <a:srgbClr val="4472C4"/>
                  </a:solidFill>
                </a:ln>
                <a:solidFill>
                  <a:srgbClr val="FFFF00"/>
                </a:solidFill>
                <a:effectLst>
                  <a:outerShdw blurRad="50800" dist="38100" dir="2700000" algn="tl" rotWithShape="0">
                    <a:prstClr val="black">
                      <a:alpha val="40000"/>
                    </a:prstClr>
                  </a:outerShdw>
                </a:effectLst>
                <a:latin typeface="Peace Sans" panose="02000505040000020004" pitchFamily="2" charset="0"/>
              </a:rPr>
              <a:t># </a:t>
            </a:r>
            <a:r>
              <a:rPr lang="en-US" sz="2000" dirty="0" err="1">
                <a:ln>
                  <a:solidFill>
                    <a:srgbClr val="4472C4"/>
                  </a:solidFill>
                </a:ln>
                <a:solidFill>
                  <a:srgbClr val="FFFF00"/>
                </a:solidFill>
                <a:effectLst>
                  <a:outerShdw blurRad="50800" dist="38100" dir="2700000" algn="tl" rotWithShape="0">
                    <a:prstClr val="black">
                      <a:alpha val="40000"/>
                    </a:prstClr>
                  </a:outerShdw>
                </a:effectLst>
                <a:latin typeface="Peace Sans" panose="02000505040000020004" pitchFamily="2" charset="0"/>
              </a:rPr>
              <a:t>DinnerTime</a:t>
            </a:r>
            <a:endPar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endParaRPr>
          </a:p>
        </p:txBody>
      </p:sp>
      <p:grpSp>
        <p:nvGrpSpPr>
          <p:cNvPr id="17" name="Group 16">
            <a:extLst>
              <a:ext uri="{FF2B5EF4-FFF2-40B4-BE49-F238E27FC236}">
                <a16:creationId xmlns:a16="http://schemas.microsoft.com/office/drawing/2014/main" id="{2DBEB9CB-D656-4B93-9411-D343BDB96BB3}"/>
              </a:ext>
            </a:extLst>
          </p:cNvPr>
          <p:cNvGrpSpPr/>
          <p:nvPr/>
        </p:nvGrpSpPr>
        <p:grpSpPr>
          <a:xfrm>
            <a:off x="9904221" y="172941"/>
            <a:ext cx="1938684" cy="311012"/>
            <a:chOff x="3593426" y="6058179"/>
            <a:chExt cx="1848818" cy="296595"/>
          </a:xfrm>
        </p:grpSpPr>
        <p:pic>
          <p:nvPicPr>
            <p:cNvPr id="19" name="Picture 18" descr="A close up of a knife&#10;&#10;Description automatically generated">
              <a:extLst>
                <a:ext uri="{FF2B5EF4-FFF2-40B4-BE49-F238E27FC236}">
                  <a16:creationId xmlns:a16="http://schemas.microsoft.com/office/drawing/2014/main" id="{DD19DA53-49D2-429C-94BE-B670D175D227}"/>
                </a:ext>
              </a:extLst>
            </p:cNvPr>
            <p:cNvPicPr>
              <a:picLocks noChangeAspect="1"/>
            </p:cNvPicPr>
            <p:nvPr/>
          </p:nvPicPr>
          <p:blipFill>
            <a:blip r:embed="rId3"/>
            <a:stretch>
              <a:fillRect/>
            </a:stretch>
          </p:blipFill>
          <p:spPr>
            <a:xfrm>
              <a:off x="3593426" y="6058179"/>
              <a:ext cx="671028" cy="296595"/>
            </a:xfrm>
            <a:prstGeom prst="rect">
              <a:avLst/>
            </a:prstGeom>
            <a:effectLst>
              <a:outerShdw blurRad="25400" dist="12700" dir="2700000" algn="tl" rotWithShape="0">
                <a:prstClr val="black">
                  <a:alpha val="49000"/>
                </a:prstClr>
              </a:outerShdw>
            </a:effectLst>
          </p:spPr>
        </p:pic>
        <p:grpSp>
          <p:nvGrpSpPr>
            <p:cNvPr id="21" name="Group 2">
              <a:extLst>
                <a:ext uri="{FF2B5EF4-FFF2-40B4-BE49-F238E27FC236}">
                  <a16:creationId xmlns:a16="http://schemas.microsoft.com/office/drawing/2014/main" id="{ACBF8019-D8CA-4AD2-9D3D-8CEBCF3C0E8D}"/>
                </a:ext>
              </a:extLst>
            </p:cNvPr>
            <p:cNvGrpSpPr>
              <a:grpSpLocks/>
            </p:cNvGrpSpPr>
            <p:nvPr/>
          </p:nvGrpSpPr>
          <p:grpSpPr bwMode="auto">
            <a:xfrm>
              <a:off x="4099491" y="6184827"/>
              <a:ext cx="1342753" cy="97681"/>
              <a:chOff x="694682174" y="824701425"/>
              <a:chExt cx="26817702" cy="1993701"/>
            </a:xfrm>
          </p:grpSpPr>
          <p:sp>
            <p:nvSpPr>
              <p:cNvPr id="22" name="WordArt 5">
                <a:extLst>
                  <a:ext uri="{FF2B5EF4-FFF2-40B4-BE49-F238E27FC236}">
                    <a16:creationId xmlns:a16="http://schemas.microsoft.com/office/drawing/2014/main" id="{72E7976C-0266-4909-8FDC-F3AC6142E7EE}"/>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CHURCH</a:t>
                </a:r>
              </a:p>
            </p:txBody>
          </p:sp>
          <p:sp>
            <p:nvSpPr>
              <p:cNvPr id="23" name="WordArt 4">
                <a:extLst>
                  <a:ext uri="{FF2B5EF4-FFF2-40B4-BE49-F238E27FC236}">
                    <a16:creationId xmlns:a16="http://schemas.microsoft.com/office/drawing/2014/main" id="{B09865EE-46EE-4565-9711-57FD407A76DE}"/>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pic>
        <p:nvPicPr>
          <p:cNvPr id="7" name="Picture 6">
            <a:extLst>
              <a:ext uri="{FF2B5EF4-FFF2-40B4-BE49-F238E27FC236}">
                <a16:creationId xmlns:a16="http://schemas.microsoft.com/office/drawing/2014/main" id="{A38B4F2C-7B1B-4DEB-A550-072154856F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4" y="656894"/>
            <a:ext cx="2255520" cy="5257113"/>
          </a:xfrm>
          <a:prstGeom prst="rect">
            <a:avLst/>
          </a:prstGeom>
        </p:spPr>
      </p:pic>
      <p:grpSp>
        <p:nvGrpSpPr>
          <p:cNvPr id="27" name="Group 26">
            <a:extLst>
              <a:ext uri="{FF2B5EF4-FFF2-40B4-BE49-F238E27FC236}">
                <a16:creationId xmlns:a16="http://schemas.microsoft.com/office/drawing/2014/main" id="{B5F75E5F-833D-4B26-8408-E6FEE6136A15}"/>
              </a:ext>
            </a:extLst>
          </p:cNvPr>
          <p:cNvGrpSpPr/>
          <p:nvPr/>
        </p:nvGrpSpPr>
        <p:grpSpPr>
          <a:xfrm>
            <a:off x="2255195" y="405638"/>
            <a:ext cx="8929771" cy="6054878"/>
            <a:chOff x="2255195" y="405638"/>
            <a:chExt cx="8929771" cy="6054878"/>
          </a:xfrm>
        </p:grpSpPr>
        <p:pic>
          <p:nvPicPr>
            <p:cNvPr id="26" name="Picture 25">
              <a:extLst>
                <a:ext uri="{FF2B5EF4-FFF2-40B4-BE49-F238E27FC236}">
                  <a16:creationId xmlns:a16="http://schemas.microsoft.com/office/drawing/2014/main" id="{740257DD-4B5B-4FA7-BAFA-23F14DCA08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5195" y="405638"/>
              <a:ext cx="8929771" cy="6054878"/>
            </a:xfrm>
            <a:prstGeom prst="rect">
              <a:avLst/>
            </a:prstGeom>
          </p:spPr>
        </p:pic>
        <p:sp>
          <p:nvSpPr>
            <p:cNvPr id="8" name="TextBox 7">
              <a:extLst>
                <a:ext uri="{FF2B5EF4-FFF2-40B4-BE49-F238E27FC236}">
                  <a16:creationId xmlns:a16="http://schemas.microsoft.com/office/drawing/2014/main" id="{31B581F8-8ABA-4782-8521-A755BF08724F}"/>
                </a:ext>
              </a:extLst>
            </p:cNvPr>
            <p:cNvSpPr txBox="1"/>
            <p:nvPr/>
          </p:nvSpPr>
          <p:spPr>
            <a:xfrm>
              <a:off x="3241005" y="2028616"/>
              <a:ext cx="6958149" cy="2800767"/>
            </a:xfrm>
            <a:prstGeom prst="rect">
              <a:avLst/>
            </a:prstGeom>
            <a:noFill/>
          </p:spPr>
          <p:txBody>
            <a:bodyPr wrap="square" rtlCol="0">
              <a:spAutoFit/>
            </a:bodyPr>
            <a:lstStyle/>
            <a:p>
              <a:pPr algn="ctr"/>
              <a:r>
                <a:rPr lang="en-US" sz="4400" dirty="0">
                  <a:solidFill>
                    <a:srgbClr val="0070C0"/>
                  </a:solidFill>
                  <a:latin typeface="Peace Sans" panose="02000505040000020004" pitchFamily="50" charset="0"/>
                </a:rPr>
                <a:t>"Everything else can wait, but the search for God cannot”</a:t>
              </a:r>
            </a:p>
            <a:p>
              <a:pPr algn="ctr"/>
              <a:r>
                <a:rPr lang="en-US" sz="4400" dirty="0">
                  <a:solidFill>
                    <a:srgbClr val="0070C0"/>
                  </a:solidFill>
                  <a:latin typeface="Peace Sans" panose="02000505040000020004" pitchFamily="50" charset="0"/>
                </a:rPr>
                <a:t>George Harrison</a:t>
              </a:r>
            </a:p>
          </p:txBody>
        </p:sp>
      </p:grpSp>
    </p:spTree>
    <p:extLst>
      <p:ext uri="{BB962C8B-B14F-4D97-AF65-F5344CB8AC3E}">
        <p14:creationId xmlns:p14="http://schemas.microsoft.com/office/powerpoint/2010/main" val="3543054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D7F33-F4FC-4777-9497-404849876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 y="0"/>
            <a:ext cx="12191392" cy="6858000"/>
          </a:xfrm>
          <a:prstGeom prst="rect">
            <a:avLst/>
          </a:prstGeom>
        </p:spPr>
      </p:pic>
      <p:pic>
        <p:nvPicPr>
          <p:cNvPr id="5" name="Picture 4">
            <a:extLst>
              <a:ext uri="{FF2B5EF4-FFF2-40B4-BE49-F238E27FC236}">
                <a16:creationId xmlns:a16="http://schemas.microsoft.com/office/drawing/2014/main" id="{731AFAA3-FE0E-483B-976F-C39A9E3946D0}"/>
              </a:ext>
            </a:extLst>
          </p:cNvPr>
          <p:cNvPicPr>
            <a:picLocks noChangeAspect="1"/>
          </p:cNvPicPr>
          <p:nvPr/>
        </p:nvPicPr>
        <p:blipFill rotWithShape="1">
          <a:blip r:embed="rId3">
            <a:extLst>
              <a:ext uri="{28A0092B-C50C-407E-A947-70E740481C1C}">
                <a14:useLocalDpi xmlns:a14="http://schemas.microsoft.com/office/drawing/2010/main" val="0"/>
              </a:ext>
            </a:extLst>
          </a:blip>
          <a:srcRect l="12081" t="22887" r="16632" b="13793"/>
          <a:stretch/>
        </p:blipFill>
        <p:spPr>
          <a:xfrm>
            <a:off x="361387" y="982119"/>
            <a:ext cx="11469228" cy="5093783"/>
          </a:xfrm>
          <a:prstGeom prst="rect">
            <a:avLst/>
          </a:prstGeom>
        </p:spPr>
      </p:pic>
      <p:pic>
        <p:nvPicPr>
          <p:cNvPr id="10" name="Picture 9">
            <a:extLst>
              <a:ext uri="{FF2B5EF4-FFF2-40B4-BE49-F238E27FC236}">
                <a16:creationId xmlns:a16="http://schemas.microsoft.com/office/drawing/2014/main" id="{B9334AC4-2FD4-4186-8334-4A6EC640FC63}"/>
              </a:ext>
            </a:extLst>
          </p:cNvPr>
          <p:cNvPicPr>
            <a:picLocks noChangeAspect="1"/>
          </p:cNvPicPr>
          <p:nvPr/>
        </p:nvPicPr>
        <p:blipFill rotWithShape="1">
          <a:blip r:embed="rId4">
            <a:extLst>
              <a:ext uri="{28A0092B-C50C-407E-A947-70E740481C1C}">
                <a14:useLocalDpi xmlns:a14="http://schemas.microsoft.com/office/drawing/2010/main" val="0"/>
              </a:ext>
            </a:extLst>
          </a:blip>
          <a:srcRect l="17182" t="3689" r="21380" b="52523"/>
          <a:stretch/>
        </p:blipFill>
        <p:spPr>
          <a:xfrm>
            <a:off x="2636876" y="92287"/>
            <a:ext cx="6918250" cy="2465412"/>
          </a:xfrm>
          <a:prstGeom prst="rect">
            <a:avLst/>
          </a:prstGeom>
        </p:spPr>
      </p:pic>
      <p:pic>
        <p:nvPicPr>
          <p:cNvPr id="14" name="Picture 13">
            <a:extLst>
              <a:ext uri="{FF2B5EF4-FFF2-40B4-BE49-F238E27FC236}">
                <a16:creationId xmlns:a16="http://schemas.microsoft.com/office/drawing/2014/main" id="{34E59C98-D7A0-4795-A4E7-D6ED45F8E132}"/>
              </a:ext>
            </a:extLst>
          </p:cNvPr>
          <p:cNvPicPr>
            <a:picLocks noChangeAspect="1"/>
          </p:cNvPicPr>
          <p:nvPr/>
        </p:nvPicPr>
        <p:blipFill rotWithShape="1">
          <a:blip r:embed="rId5">
            <a:extLst>
              <a:ext uri="{28A0092B-C50C-407E-A947-70E740481C1C}">
                <a14:useLocalDpi xmlns:a14="http://schemas.microsoft.com/office/drawing/2010/main" val="0"/>
              </a:ext>
            </a:extLst>
          </a:blip>
          <a:srcRect l="25575" t="58252" r="34084" b="-1763"/>
          <a:stretch/>
        </p:blipFill>
        <p:spPr>
          <a:xfrm>
            <a:off x="3307664" y="3464934"/>
            <a:ext cx="5576671" cy="3007422"/>
          </a:xfrm>
          <a:prstGeom prst="rect">
            <a:avLst/>
          </a:prstGeom>
        </p:spPr>
      </p:pic>
      <p:pic>
        <p:nvPicPr>
          <p:cNvPr id="20" name="Picture 19">
            <a:extLst>
              <a:ext uri="{FF2B5EF4-FFF2-40B4-BE49-F238E27FC236}">
                <a16:creationId xmlns:a16="http://schemas.microsoft.com/office/drawing/2014/main" id="{70B99878-6037-486C-ACC2-C835CB8D175E}"/>
              </a:ext>
            </a:extLst>
          </p:cNvPr>
          <p:cNvPicPr>
            <a:picLocks noChangeAspect="1"/>
          </p:cNvPicPr>
          <p:nvPr/>
        </p:nvPicPr>
        <p:blipFill rotWithShape="1">
          <a:blip r:embed="rId6">
            <a:extLst>
              <a:ext uri="{28A0092B-C50C-407E-A947-70E740481C1C}">
                <a14:useLocalDpi xmlns:a14="http://schemas.microsoft.com/office/drawing/2010/main" val="0"/>
              </a:ext>
            </a:extLst>
          </a:blip>
          <a:srcRect l="17593" t="33504" r="23148" b="25756"/>
          <a:stretch/>
        </p:blipFill>
        <p:spPr>
          <a:xfrm>
            <a:off x="1155699" y="1381061"/>
            <a:ext cx="9880601" cy="3396456"/>
          </a:xfrm>
          <a:prstGeom prst="rect">
            <a:avLst/>
          </a:prstGeom>
        </p:spPr>
      </p:pic>
      <p:sp>
        <p:nvSpPr>
          <p:cNvPr id="11" name="TextBox 10">
            <a:extLst>
              <a:ext uri="{FF2B5EF4-FFF2-40B4-BE49-F238E27FC236}">
                <a16:creationId xmlns:a16="http://schemas.microsoft.com/office/drawing/2014/main" id="{E37A8990-3F5C-4B5C-B158-A2B7E332639E}"/>
              </a:ext>
            </a:extLst>
          </p:cNvPr>
          <p:cNvSpPr txBox="1"/>
          <p:nvPr/>
        </p:nvSpPr>
        <p:spPr>
          <a:xfrm>
            <a:off x="1679966" y="6112748"/>
            <a:ext cx="883206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Wednesdays at 10AM on our                         channel.</a:t>
            </a:r>
          </a:p>
        </p:txBody>
      </p:sp>
      <p:grpSp>
        <p:nvGrpSpPr>
          <p:cNvPr id="12" name="Group 11">
            <a:extLst>
              <a:ext uri="{FF2B5EF4-FFF2-40B4-BE49-F238E27FC236}">
                <a16:creationId xmlns:a16="http://schemas.microsoft.com/office/drawing/2014/main" id="{752EA8FA-E94B-47CB-96B8-EC305C4BB15E}"/>
              </a:ext>
            </a:extLst>
          </p:cNvPr>
          <p:cNvGrpSpPr/>
          <p:nvPr/>
        </p:nvGrpSpPr>
        <p:grpSpPr>
          <a:xfrm>
            <a:off x="7141326" y="6179531"/>
            <a:ext cx="1520710" cy="374631"/>
            <a:chOff x="5508116" y="5459147"/>
            <a:chExt cx="2123357" cy="523094"/>
          </a:xfrm>
        </p:grpSpPr>
        <p:pic>
          <p:nvPicPr>
            <p:cNvPr id="13" name="Picture 2">
              <a:extLst>
                <a:ext uri="{FF2B5EF4-FFF2-40B4-BE49-F238E27FC236}">
                  <a16:creationId xmlns:a16="http://schemas.microsoft.com/office/drawing/2014/main" id="{650738C2-6841-4BB3-B5F3-6EAE2D28CD31}"/>
                </a:ext>
              </a:extLst>
            </p:cNvPr>
            <p:cNvPicPr>
              <a:picLocks noChangeAspect="1" noChangeArrowheads="1"/>
            </p:cNvPicPr>
            <p:nvPr/>
          </p:nvPicPr>
          <p:blipFill rotWithShape="1">
            <a:blip r:embed="rId7">
              <a:alphaModFix amt="70000"/>
              <a:extLst>
                <a:ext uri="{28A0092B-C50C-407E-A947-70E740481C1C}">
                  <a14:useLocalDpi xmlns:a14="http://schemas.microsoft.com/office/drawing/2010/main" val="0"/>
                </a:ext>
              </a:extLst>
            </a:blip>
            <a:srcRect l="4037" t="29673" r="64848" b="29649"/>
            <a:stretch/>
          </p:blipFill>
          <p:spPr bwMode="auto">
            <a:xfrm>
              <a:off x="5508116" y="5459147"/>
              <a:ext cx="720249" cy="52309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FC2A331C-22AB-4DAA-80DB-9F09ADF5AFDE}"/>
                </a:ext>
              </a:extLst>
            </p:cNvPr>
            <p:cNvPicPr>
              <a:picLocks noChangeAspect="1" noChangeArrowheads="1"/>
            </p:cNvPicPr>
            <p:nvPr/>
          </p:nvPicPr>
          <p:blipFill rotWithShape="1">
            <a:blip r:embed="rId8">
              <a:alphaModFix amt="70000"/>
              <a:lum bright="70000" contrast="-70000"/>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rcRect l="35153" t="29673" r="4231" b="29649"/>
            <a:stretch/>
          </p:blipFill>
          <p:spPr bwMode="auto">
            <a:xfrm>
              <a:off x="6228365" y="5459147"/>
              <a:ext cx="1403108" cy="523094"/>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a:extLst>
              <a:ext uri="{FF2B5EF4-FFF2-40B4-BE49-F238E27FC236}">
                <a16:creationId xmlns:a16="http://schemas.microsoft.com/office/drawing/2014/main" id="{A979B792-BD7F-4C64-9055-52FB9E8BE3AE}"/>
              </a:ext>
            </a:extLst>
          </p:cNvPr>
          <p:cNvSpPr txBox="1"/>
          <p:nvPr/>
        </p:nvSpPr>
        <p:spPr>
          <a:xfrm>
            <a:off x="81644" y="128392"/>
            <a:ext cx="88320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#CoolStoryBro</a:t>
            </a:r>
          </a:p>
        </p:txBody>
      </p:sp>
      <p:grpSp>
        <p:nvGrpSpPr>
          <p:cNvPr id="17" name="Group 16">
            <a:extLst>
              <a:ext uri="{FF2B5EF4-FFF2-40B4-BE49-F238E27FC236}">
                <a16:creationId xmlns:a16="http://schemas.microsoft.com/office/drawing/2014/main" id="{2DBEB9CB-D656-4B93-9411-D343BDB96BB3}"/>
              </a:ext>
            </a:extLst>
          </p:cNvPr>
          <p:cNvGrpSpPr/>
          <p:nvPr/>
        </p:nvGrpSpPr>
        <p:grpSpPr>
          <a:xfrm>
            <a:off x="9904221" y="172941"/>
            <a:ext cx="1938684" cy="311012"/>
            <a:chOff x="3593426" y="6058179"/>
            <a:chExt cx="1848818" cy="296595"/>
          </a:xfrm>
        </p:grpSpPr>
        <p:pic>
          <p:nvPicPr>
            <p:cNvPr id="19" name="Picture 18" descr="A close up of a knife&#10;&#10;Description automatically generated">
              <a:extLst>
                <a:ext uri="{FF2B5EF4-FFF2-40B4-BE49-F238E27FC236}">
                  <a16:creationId xmlns:a16="http://schemas.microsoft.com/office/drawing/2014/main" id="{DD19DA53-49D2-429C-94BE-B670D175D227}"/>
                </a:ext>
              </a:extLst>
            </p:cNvPr>
            <p:cNvPicPr>
              <a:picLocks noChangeAspect="1"/>
            </p:cNvPicPr>
            <p:nvPr/>
          </p:nvPicPr>
          <p:blipFill>
            <a:blip r:embed="rId10"/>
            <a:stretch>
              <a:fillRect/>
            </a:stretch>
          </p:blipFill>
          <p:spPr>
            <a:xfrm>
              <a:off x="3593426" y="6058179"/>
              <a:ext cx="671028" cy="296595"/>
            </a:xfrm>
            <a:prstGeom prst="rect">
              <a:avLst/>
            </a:prstGeom>
            <a:effectLst>
              <a:outerShdw blurRad="25400" dist="12700" dir="2700000" algn="tl" rotWithShape="0">
                <a:prstClr val="black">
                  <a:alpha val="49000"/>
                </a:prstClr>
              </a:outerShdw>
            </a:effectLst>
          </p:spPr>
        </p:pic>
        <p:grpSp>
          <p:nvGrpSpPr>
            <p:cNvPr id="21" name="Group 2">
              <a:extLst>
                <a:ext uri="{FF2B5EF4-FFF2-40B4-BE49-F238E27FC236}">
                  <a16:creationId xmlns:a16="http://schemas.microsoft.com/office/drawing/2014/main" id="{ACBF8019-D8CA-4AD2-9D3D-8CEBCF3C0E8D}"/>
                </a:ext>
              </a:extLst>
            </p:cNvPr>
            <p:cNvGrpSpPr>
              <a:grpSpLocks/>
            </p:cNvGrpSpPr>
            <p:nvPr/>
          </p:nvGrpSpPr>
          <p:grpSpPr bwMode="auto">
            <a:xfrm>
              <a:off x="4099491" y="6184827"/>
              <a:ext cx="1342753" cy="97681"/>
              <a:chOff x="694682174" y="824701425"/>
              <a:chExt cx="26817702" cy="1993701"/>
            </a:xfrm>
          </p:grpSpPr>
          <p:sp>
            <p:nvSpPr>
              <p:cNvPr id="22" name="WordArt 5">
                <a:extLst>
                  <a:ext uri="{FF2B5EF4-FFF2-40B4-BE49-F238E27FC236}">
                    <a16:creationId xmlns:a16="http://schemas.microsoft.com/office/drawing/2014/main" id="{72E7976C-0266-4909-8FDC-F3AC6142E7EE}"/>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CHURCH</a:t>
                </a:r>
              </a:p>
            </p:txBody>
          </p:sp>
          <p:sp>
            <p:nvSpPr>
              <p:cNvPr id="23" name="WordArt 4">
                <a:extLst>
                  <a:ext uri="{FF2B5EF4-FFF2-40B4-BE49-F238E27FC236}">
                    <a16:creationId xmlns:a16="http://schemas.microsoft.com/office/drawing/2014/main" id="{B09865EE-46EE-4565-9711-57FD407A76DE}"/>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Tree>
    <p:extLst>
      <p:ext uri="{BB962C8B-B14F-4D97-AF65-F5344CB8AC3E}">
        <p14:creationId xmlns:p14="http://schemas.microsoft.com/office/powerpoint/2010/main" val="1635686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10"/>
                                        </p:tgtEl>
                                        <p:attrNameLst>
                                          <p:attrName>r</p:attrName>
                                        </p:attrNameLst>
                                      </p:cBhvr>
                                    </p:animRot>
                                    <p:animRot by="-240000">
                                      <p:cBhvr>
                                        <p:cTn id="13" dur="200" fill="hold">
                                          <p:stCondLst>
                                            <p:cond delay="200"/>
                                          </p:stCondLst>
                                        </p:cTn>
                                        <p:tgtEl>
                                          <p:spTgt spid="10"/>
                                        </p:tgtEl>
                                        <p:attrNameLst>
                                          <p:attrName>r</p:attrName>
                                        </p:attrNameLst>
                                      </p:cBhvr>
                                    </p:animRot>
                                    <p:animRot by="240000">
                                      <p:cBhvr>
                                        <p:cTn id="14" dur="200" fill="hold">
                                          <p:stCondLst>
                                            <p:cond delay="400"/>
                                          </p:stCondLst>
                                        </p:cTn>
                                        <p:tgtEl>
                                          <p:spTgt spid="10"/>
                                        </p:tgtEl>
                                        <p:attrNameLst>
                                          <p:attrName>r</p:attrName>
                                        </p:attrNameLst>
                                      </p:cBhvr>
                                    </p:animRot>
                                    <p:animRot by="-240000">
                                      <p:cBhvr>
                                        <p:cTn id="15" dur="200" fill="hold">
                                          <p:stCondLst>
                                            <p:cond delay="600"/>
                                          </p:stCondLst>
                                        </p:cTn>
                                        <p:tgtEl>
                                          <p:spTgt spid="10"/>
                                        </p:tgtEl>
                                        <p:attrNameLst>
                                          <p:attrName>r</p:attrName>
                                        </p:attrNameLst>
                                      </p:cBhvr>
                                    </p:animRot>
                                    <p:animRot by="120000">
                                      <p:cBhvr>
                                        <p:cTn id="16" dur="200" fill="hold">
                                          <p:stCondLst>
                                            <p:cond delay="800"/>
                                          </p:stCondLst>
                                        </p:cTn>
                                        <p:tgtEl>
                                          <p:spTgt spid="10"/>
                                        </p:tgtEl>
                                        <p:attrNameLst>
                                          <p:attrName>r</p:attrName>
                                        </p:attrNameLst>
                                      </p:cBhvr>
                                    </p:animRot>
                                  </p:childTnLst>
                                </p:cTn>
                              </p:par>
                            </p:childTnLst>
                          </p:cTn>
                        </p:par>
                        <p:par>
                          <p:cTn id="17" fill="hold">
                            <p:stCondLst>
                              <p:cond delay="1500"/>
                            </p:stCondLst>
                            <p:childTnLst>
                              <p:par>
                                <p:cTn id="18" presetID="1" presetClass="entr" presetSubtype="0" fill="hold" nodeType="afterEffect">
                                  <p:stCondLst>
                                    <p:cond delay="500"/>
                                  </p:stCondLst>
                                  <p:childTnLst>
                                    <p:set>
                                      <p:cBhvr>
                                        <p:cTn id="19" dur="1" fill="hold">
                                          <p:stCondLst>
                                            <p:cond delay="0"/>
                                          </p:stCondLst>
                                        </p:cTn>
                                        <p:tgtEl>
                                          <p:spTgt spid="20"/>
                                        </p:tgtEl>
                                        <p:attrNameLst>
                                          <p:attrName>style.visibility</p:attrName>
                                        </p:attrNameLst>
                                      </p:cBhvr>
                                      <p:to>
                                        <p:strVal val="visible"/>
                                      </p:to>
                                    </p:set>
                                  </p:childTnLst>
                                </p:cTn>
                              </p:par>
                            </p:childTnLst>
                          </p:cTn>
                        </p:par>
                        <p:par>
                          <p:cTn id="20" fill="hold">
                            <p:stCondLst>
                              <p:cond delay="2000"/>
                            </p:stCondLst>
                            <p:childTnLst>
                              <p:par>
                                <p:cTn id="21" presetID="32" presetClass="emph" presetSubtype="0" fill="hold" nodeType="afterEffect">
                                  <p:stCondLst>
                                    <p:cond delay="0"/>
                                  </p:stCondLst>
                                  <p:childTnLst>
                                    <p:animRot by="120000">
                                      <p:cBhvr>
                                        <p:cTn id="22" dur="100" fill="hold">
                                          <p:stCondLst>
                                            <p:cond delay="0"/>
                                          </p:stCondLst>
                                        </p:cTn>
                                        <p:tgtEl>
                                          <p:spTgt spid="20"/>
                                        </p:tgtEl>
                                        <p:attrNameLst>
                                          <p:attrName>r</p:attrName>
                                        </p:attrNameLst>
                                      </p:cBhvr>
                                    </p:animRot>
                                    <p:animRot by="-240000">
                                      <p:cBhvr>
                                        <p:cTn id="23" dur="200" fill="hold">
                                          <p:stCondLst>
                                            <p:cond delay="200"/>
                                          </p:stCondLst>
                                        </p:cTn>
                                        <p:tgtEl>
                                          <p:spTgt spid="20"/>
                                        </p:tgtEl>
                                        <p:attrNameLst>
                                          <p:attrName>r</p:attrName>
                                        </p:attrNameLst>
                                      </p:cBhvr>
                                    </p:animRot>
                                    <p:animRot by="240000">
                                      <p:cBhvr>
                                        <p:cTn id="24" dur="200" fill="hold">
                                          <p:stCondLst>
                                            <p:cond delay="400"/>
                                          </p:stCondLst>
                                        </p:cTn>
                                        <p:tgtEl>
                                          <p:spTgt spid="20"/>
                                        </p:tgtEl>
                                        <p:attrNameLst>
                                          <p:attrName>r</p:attrName>
                                        </p:attrNameLst>
                                      </p:cBhvr>
                                    </p:animRot>
                                    <p:animRot by="-240000">
                                      <p:cBhvr>
                                        <p:cTn id="25" dur="200" fill="hold">
                                          <p:stCondLst>
                                            <p:cond delay="600"/>
                                          </p:stCondLst>
                                        </p:cTn>
                                        <p:tgtEl>
                                          <p:spTgt spid="20"/>
                                        </p:tgtEl>
                                        <p:attrNameLst>
                                          <p:attrName>r</p:attrName>
                                        </p:attrNameLst>
                                      </p:cBhvr>
                                    </p:animRot>
                                    <p:animRot by="120000">
                                      <p:cBhvr>
                                        <p:cTn id="26" dur="200" fill="hold">
                                          <p:stCondLst>
                                            <p:cond delay="800"/>
                                          </p:stCondLst>
                                        </p:cTn>
                                        <p:tgtEl>
                                          <p:spTgt spid="20"/>
                                        </p:tgtEl>
                                        <p:attrNameLst>
                                          <p:attrName>r</p:attrName>
                                        </p:attrNameLst>
                                      </p:cBhvr>
                                    </p:animRot>
                                  </p:childTnLst>
                                </p:cTn>
                              </p:par>
                            </p:childTnLst>
                          </p:cTn>
                        </p:par>
                        <p:par>
                          <p:cTn id="27" fill="hold">
                            <p:stCondLst>
                              <p:cond delay="3000"/>
                            </p:stCondLst>
                            <p:childTnLst>
                              <p:par>
                                <p:cTn id="28" presetID="1" presetClass="entr" presetSubtype="0" fill="hold" nodeType="afterEffect">
                                  <p:stCondLst>
                                    <p:cond delay="500"/>
                                  </p:stCondLst>
                                  <p:childTnLst>
                                    <p:set>
                                      <p:cBhvr>
                                        <p:cTn id="29" dur="1" fill="hold">
                                          <p:stCondLst>
                                            <p:cond delay="0"/>
                                          </p:stCondLst>
                                        </p:cTn>
                                        <p:tgtEl>
                                          <p:spTgt spid="14"/>
                                        </p:tgtEl>
                                        <p:attrNameLst>
                                          <p:attrName>style.visibility</p:attrName>
                                        </p:attrNameLst>
                                      </p:cBhvr>
                                      <p:to>
                                        <p:strVal val="visible"/>
                                      </p:to>
                                    </p:set>
                                  </p:childTnLst>
                                </p:cTn>
                              </p:par>
                            </p:childTnLst>
                          </p:cTn>
                        </p:par>
                        <p:par>
                          <p:cTn id="30" fill="hold">
                            <p:stCondLst>
                              <p:cond delay="3500"/>
                            </p:stCondLst>
                            <p:childTnLst>
                              <p:par>
                                <p:cTn id="31" presetID="32" presetClass="emph" presetSubtype="0" fill="hold" nodeType="afterEffect">
                                  <p:stCondLst>
                                    <p:cond delay="0"/>
                                  </p:stCondLst>
                                  <p:childTnLst>
                                    <p:animRot by="120000">
                                      <p:cBhvr>
                                        <p:cTn id="32" dur="100" fill="hold">
                                          <p:stCondLst>
                                            <p:cond delay="0"/>
                                          </p:stCondLst>
                                        </p:cTn>
                                        <p:tgtEl>
                                          <p:spTgt spid="14"/>
                                        </p:tgtEl>
                                        <p:attrNameLst>
                                          <p:attrName>r</p:attrName>
                                        </p:attrNameLst>
                                      </p:cBhvr>
                                    </p:animRot>
                                    <p:animRot by="-240000">
                                      <p:cBhvr>
                                        <p:cTn id="33" dur="200" fill="hold">
                                          <p:stCondLst>
                                            <p:cond delay="200"/>
                                          </p:stCondLst>
                                        </p:cTn>
                                        <p:tgtEl>
                                          <p:spTgt spid="14"/>
                                        </p:tgtEl>
                                        <p:attrNameLst>
                                          <p:attrName>r</p:attrName>
                                        </p:attrNameLst>
                                      </p:cBhvr>
                                    </p:animRot>
                                    <p:animRot by="240000">
                                      <p:cBhvr>
                                        <p:cTn id="34" dur="200" fill="hold">
                                          <p:stCondLst>
                                            <p:cond delay="400"/>
                                          </p:stCondLst>
                                        </p:cTn>
                                        <p:tgtEl>
                                          <p:spTgt spid="14"/>
                                        </p:tgtEl>
                                        <p:attrNameLst>
                                          <p:attrName>r</p:attrName>
                                        </p:attrNameLst>
                                      </p:cBhvr>
                                    </p:animRot>
                                    <p:animRot by="-240000">
                                      <p:cBhvr>
                                        <p:cTn id="35" dur="200" fill="hold">
                                          <p:stCondLst>
                                            <p:cond delay="600"/>
                                          </p:stCondLst>
                                        </p:cTn>
                                        <p:tgtEl>
                                          <p:spTgt spid="14"/>
                                        </p:tgtEl>
                                        <p:attrNameLst>
                                          <p:attrName>r</p:attrName>
                                        </p:attrNameLst>
                                      </p:cBhvr>
                                    </p:animRot>
                                    <p:animRot by="120000">
                                      <p:cBhvr>
                                        <p:cTn id="36" dur="200" fill="hold">
                                          <p:stCondLst>
                                            <p:cond delay="800"/>
                                          </p:stCondLst>
                                        </p:cTn>
                                        <p:tgtEl>
                                          <p:spTgt spid="14"/>
                                        </p:tgtEl>
                                        <p:attrNameLst>
                                          <p:attrName>r</p:attrName>
                                        </p:attrNameLst>
                                      </p:cBhvr>
                                    </p:animRot>
                                  </p:childTnLst>
                                </p:cTn>
                              </p:par>
                            </p:childTnLst>
                          </p:cTn>
                        </p:par>
                        <p:par>
                          <p:cTn id="37" fill="hold">
                            <p:stCondLst>
                              <p:cond delay="4500"/>
                            </p:stCondLst>
                            <p:childTnLst>
                              <p:par>
                                <p:cTn id="38" presetID="10"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D7F33-F4FC-4777-9497-404849876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 y="0"/>
            <a:ext cx="12191392" cy="6858000"/>
          </a:xfrm>
          <a:prstGeom prst="rect">
            <a:avLst/>
          </a:prstGeom>
        </p:spPr>
      </p:pic>
      <p:sp>
        <p:nvSpPr>
          <p:cNvPr id="16" name="TextBox 15">
            <a:extLst>
              <a:ext uri="{FF2B5EF4-FFF2-40B4-BE49-F238E27FC236}">
                <a16:creationId xmlns:a16="http://schemas.microsoft.com/office/drawing/2014/main" id="{A979B792-BD7F-4C64-9055-52FB9E8BE3AE}"/>
              </a:ext>
            </a:extLst>
          </p:cNvPr>
          <p:cNvSpPr txBox="1"/>
          <p:nvPr/>
        </p:nvSpPr>
        <p:spPr>
          <a:xfrm>
            <a:off x="81644" y="128392"/>
            <a:ext cx="88320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 </a:t>
            </a:r>
            <a:r>
              <a:rPr kumimoji="0" lang="en-US" sz="2000" b="0" i="0" u="none" strike="noStrike" kern="1200" cap="none" spc="0" normalizeH="0" baseline="0" noProof="0" dirty="0" err="1">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DinnerTime</a:t>
            </a:r>
            <a:endPar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endParaRPr>
          </a:p>
        </p:txBody>
      </p:sp>
      <p:grpSp>
        <p:nvGrpSpPr>
          <p:cNvPr id="17" name="Group 16">
            <a:extLst>
              <a:ext uri="{FF2B5EF4-FFF2-40B4-BE49-F238E27FC236}">
                <a16:creationId xmlns:a16="http://schemas.microsoft.com/office/drawing/2014/main" id="{2DBEB9CB-D656-4B93-9411-D343BDB96BB3}"/>
              </a:ext>
            </a:extLst>
          </p:cNvPr>
          <p:cNvGrpSpPr/>
          <p:nvPr/>
        </p:nvGrpSpPr>
        <p:grpSpPr>
          <a:xfrm>
            <a:off x="9904221" y="172941"/>
            <a:ext cx="1938684" cy="311012"/>
            <a:chOff x="3593426" y="6058179"/>
            <a:chExt cx="1848818" cy="296595"/>
          </a:xfrm>
        </p:grpSpPr>
        <p:pic>
          <p:nvPicPr>
            <p:cNvPr id="19" name="Picture 18" descr="A close up of a knife&#10;&#10;Description automatically generated">
              <a:extLst>
                <a:ext uri="{FF2B5EF4-FFF2-40B4-BE49-F238E27FC236}">
                  <a16:creationId xmlns:a16="http://schemas.microsoft.com/office/drawing/2014/main" id="{DD19DA53-49D2-429C-94BE-B670D175D227}"/>
                </a:ext>
              </a:extLst>
            </p:cNvPr>
            <p:cNvPicPr>
              <a:picLocks noChangeAspect="1"/>
            </p:cNvPicPr>
            <p:nvPr/>
          </p:nvPicPr>
          <p:blipFill>
            <a:blip r:embed="rId3"/>
            <a:stretch>
              <a:fillRect/>
            </a:stretch>
          </p:blipFill>
          <p:spPr>
            <a:xfrm>
              <a:off x="3593426" y="6058179"/>
              <a:ext cx="671028" cy="296595"/>
            </a:xfrm>
            <a:prstGeom prst="rect">
              <a:avLst/>
            </a:prstGeom>
            <a:effectLst>
              <a:outerShdw blurRad="25400" dist="12700" dir="2700000" algn="tl" rotWithShape="0">
                <a:prstClr val="black">
                  <a:alpha val="49000"/>
                </a:prstClr>
              </a:outerShdw>
            </a:effectLst>
          </p:spPr>
        </p:pic>
        <p:grpSp>
          <p:nvGrpSpPr>
            <p:cNvPr id="21" name="Group 2">
              <a:extLst>
                <a:ext uri="{FF2B5EF4-FFF2-40B4-BE49-F238E27FC236}">
                  <a16:creationId xmlns:a16="http://schemas.microsoft.com/office/drawing/2014/main" id="{ACBF8019-D8CA-4AD2-9D3D-8CEBCF3C0E8D}"/>
                </a:ext>
              </a:extLst>
            </p:cNvPr>
            <p:cNvGrpSpPr>
              <a:grpSpLocks/>
            </p:cNvGrpSpPr>
            <p:nvPr/>
          </p:nvGrpSpPr>
          <p:grpSpPr bwMode="auto">
            <a:xfrm>
              <a:off x="4099491" y="6184827"/>
              <a:ext cx="1342753" cy="97681"/>
              <a:chOff x="694682174" y="824701425"/>
              <a:chExt cx="26817702" cy="1993701"/>
            </a:xfrm>
          </p:grpSpPr>
          <p:sp>
            <p:nvSpPr>
              <p:cNvPr id="22" name="WordArt 5">
                <a:extLst>
                  <a:ext uri="{FF2B5EF4-FFF2-40B4-BE49-F238E27FC236}">
                    <a16:creationId xmlns:a16="http://schemas.microsoft.com/office/drawing/2014/main" id="{72E7976C-0266-4909-8FDC-F3AC6142E7EE}"/>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CHURCH</a:t>
                </a:r>
              </a:p>
            </p:txBody>
          </p:sp>
          <p:sp>
            <p:nvSpPr>
              <p:cNvPr id="23" name="WordArt 4">
                <a:extLst>
                  <a:ext uri="{FF2B5EF4-FFF2-40B4-BE49-F238E27FC236}">
                    <a16:creationId xmlns:a16="http://schemas.microsoft.com/office/drawing/2014/main" id="{B09865EE-46EE-4565-9711-57FD407A76DE}"/>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8" name="TextBox 17">
            <a:extLst>
              <a:ext uri="{FF2B5EF4-FFF2-40B4-BE49-F238E27FC236}">
                <a16:creationId xmlns:a16="http://schemas.microsoft.com/office/drawing/2014/main" id="{5D7BC24A-4B91-4D27-B70C-1D22DB5D3F41}"/>
              </a:ext>
            </a:extLst>
          </p:cNvPr>
          <p:cNvSpPr txBox="1"/>
          <p:nvPr/>
        </p:nvSpPr>
        <p:spPr>
          <a:xfrm>
            <a:off x="9948500" y="6458937"/>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#CoolStoryBro</a:t>
            </a:r>
          </a:p>
        </p:txBody>
      </p:sp>
      <p:sp>
        <p:nvSpPr>
          <p:cNvPr id="20" name="TextBox 19">
            <a:extLst>
              <a:ext uri="{FF2B5EF4-FFF2-40B4-BE49-F238E27FC236}">
                <a16:creationId xmlns:a16="http://schemas.microsoft.com/office/drawing/2014/main" id="{D8FACE4E-0303-40C4-AFAD-FFBF137EEB30}"/>
              </a:ext>
            </a:extLst>
          </p:cNvPr>
          <p:cNvSpPr txBox="1"/>
          <p:nvPr/>
        </p:nvSpPr>
        <p:spPr>
          <a:xfrm>
            <a:off x="393565" y="6459984"/>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@JerryGodsey</a:t>
            </a:r>
          </a:p>
        </p:txBody>
      </p:sp>
      <p:sp>
        <p:nvSpPr>
          <p:cNvPr id="24" name="TextBox 23">
            <a:extLst>
              <a:ext uri="{FF2B5EF4-FFF2-40B4-BE49-F238E27FC236}">
                <a16:creationId xmlns:a16="http://schemas.microsoft.com/office/drawing/2014/main" id="{5B1F46E4-480D-4B09-A32A-FD75627801D4}"/>
              </a:ext>
            </a:extLst>
          </p:cNvPr>
          <p:cNvSpPr txBox="1"/>
          <p:nvPr/>
        </p:nvSpPr>
        <p:spPr>
          <a:xfrm>
            <a:off x="372950" y="2838047"/>
            <a:ext cx="11446099" cy="2246769"/>
          </a:xfrm>
          <a:prstGeom prst="rect">
            <a:avLst/>
          </a:prstGeom>
          <a:solidFill>
            <a:srgbClr val="FFFFFF">
              <a:alpha val="79000"/>
            </a:srgbClr>
          </a:solidFill>
          <a:ln w="34925">
            <a:solidFill>
              <a:srgbClr val="0070C0"/>
            </a:solidFill>
          </a:ln>
          <a:effectLst>
            <a:outerShdw blurRad="50800" dist="38100" dir="2700000" algn="tl" rotWithShape="0">
              <a:prstClr val="black">
                <a:alpha val="39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eace Sans" panose="02000505040000020004" pitchFamily="50" charset="0"/>
              </a:rPr>
              <a:t>John 3:16-17</a:t>
            </a:r>
          </a:p>
          <a:p>
            <a:pPr lvl="0"/>
            <a:r>
              <a:rPr lang="en-US" sz="2800" dirty="0">
                <a:solidFill>
                  <a:srgbClr val="000000"/>
                </a:solidFill>
              </a:rPr>
              <a:t>“For this is how God loved the world: He gave his one and only Son, so that everyone who believes in him will not perish but have eternal life. </a:t>
            </a:r>
            <a:r>
              <a:rPr lang="en-US" sz="2800" baseline="30000" dirty="0">
                <a:solidFill>
                  <a:srgbClr val="000000"/>
                </a:solidFill>
              </a:rPr>
              <a:t>17</a:t>
            </a:r>
            <a:r>
              <a:rPr lang="en-US" sz="2800" dirty="0">
                <a:solidFill>
                  <a:srgbClr val="000000"/>
                </a:solidFill>
              </a:rPr>
              <a:t> God sent his Son into the world not to judge the world, but to save the world through him. </a:t>
            </a:r>
          </a:p>
        </p:txBody>
      </p:sp>
      <p:sp>
        <p:nvSpPr>
          <p:cNvPr id="14" name="Flowchart: Manual Operation 13">
            <a:extLst>
              <a:ext uri="{FF2B5EF4-FFF2-40B4-BE49-F238E27FC236}">
                <a16:creationId xmlns:a16="http://schemas.microsoft.com/office/drawing/2014/main" id="{DFBED8B7-13D5-4D62-8045-904972AA0F66}"/>
              </a:ext>
            </a:extLst>
          </p:cNvPr>
          <p:cNvSpPr/>
          <p:nvPr/>
        </p:nvSpPr>
        <p:spPr>
          <a:xfrm rot="16200000">
            <a:off x="5331714" y="-4157097"/>
            <a:ext cx="1870141" cy="11152241"/>
          </a:xfrm>
          <a:prstGeom prst="flowChartManualOpera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560FC6A-6615-4193-B6FC-557CF8FBCE17}"/>
              </a:ext>
            </a:extLst>
          </p:cNvPr>
          <p:cNvSpPr/>
          <p:nvPr/>
        </p:nvSpPr>
        <p:spPr>
          <a:xfrm>
            <a:off x="2511822" y="934077"/>
            <a:ext cx="6317179" cy="1107996"/>
          </a:xfrm>
          <a:prstGeom prst="rect">
            <a:avLst/>
          </a:prstGeom>
          <a:noFill/>
          <a:effectLst>
            <a:outerShdw blurRad="50800" dist="50800" dir="5400000" algn="ctr" rotWithShape="0">
              <a:schemeClr val="bg1">
                <a:lumMod val="50000"/>
              </a:schemeClr>
            </a:outerShdw>
          </a:effectLst>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25400">
                  <a:solidFill>
                    <a:srgbClr val="0070C0"/>
                  </a:solidFill>
                </a:ln>
                <a:solidFill>
                  <a:srgbClr val="FFFF00"/>
                </a:solidFill>
                <a:effectLst>
                  <a:outerShdw blurRad="38100" dist="19050" dir="2700000" algn="tl" rotWithShape="0">
                    <a:prstClr val="black">
                      <a:alpha val="40000"/>
                    </a:prstClr>
                  </a:outerShdw>
                </a:effectLst>
                <a:uLnTx/>
                <a:uFillTx/>
                <a:latin typeface="Peace Sans" panose="02000505040000020004" pitchFamily="50" charset="0"/>
                <a:ea typeface="+mn-ea"/>
                <a:cs typeface="+mn-cs"/>
              </a:rPr>
              <a:t>The Takeaway</a:t>
            </a:r>
          </a:p>
        </p:txBody>
      </p:sp>
    </p:spTree>
    <p:extLst>
      <p:ext uri="{BB962C8B-B14F-4D97-AF65-F5344CB8AC3E}">
        <p14:creationId xmlns:p14="http://schemas.microsoft.com/office/powerpoint/2010/main" val="710105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D7F33-F4FC-4777-9497-404849876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 y="0"/>
            <a:ext cx="12191392" cy="6858000"/>
          </a:xfrm>
          <a:prstGeom prst="rect">
            <a:avLst/>
          </a:prstGeom>
        </p:spPr>
      </p:pic>
      <p:sp>
        <p:nvSpPr>
          <p:cNvPr id="16" name="TextBox 15">
            <a:extLst>
              <a:ext uri="{FF2B5EF4-FFF2-40B4-BE49-F238E27FC236}">
                <a16:creationId xmlns:a16="http://schemas.microsoft.com/office/drawing/2014/main" id="{A979B792-BD7F-4C64-9055-52FB9E8BE3AE}"/>
              </a:ext>
            </a:extLst>
          </p:cNvPr>
          <p:cNvSpPr txBox="1"/>
          <p:nvPr/>
        </p:nvSpPr>
        <p:spPr>
          <a:xfrm>
            <a:off x="81644" y="128392"/>
            <a:ext cx="8832067" cy="400110"/>
          </a:xfrm>
          <a:prstGeom prst="rect">
            <a:avLst/>
          </a:prstGeom>
          <a:noFill/>
        </p:spPr>
        <p:txBody>
          <a:bodyPr wrap="square" rtlCol="0">
            <a:spAutoFit/>
          </a:bodyPr>
          <a:lstStyle/>
          <a:p>
            <a:pPr lvl="0">
              <a:defRPr/>
            </a:pPr>
            <a:r>
              <a:rPr lang="en-US" sz="2000" dirty="0">
                <a:ln>
                  <a:solidFill>
                    <a:srgbClr val="4472C4"/>
                  </a:solidFill>
                </a:ln>
                <a:solidFill>
                  <a:srgbClr val="FFFF00"/>
                </a:solidFill>
                <a:effectLst>
                  <a:outerShdw blurRad="50800" dist="38100" dir="2700000" algn="tl" rotWithShape="0">
                    <a:prstClr val="black">
                      <a:alpha val="40000"/>
                    </a:prstClr>
                  </a:outerShdw>
                </a:effectLst>
                <a:latin typeface="Peace Sans" panose="02000505040000020004" pitchFamily="2" charset="0"/>
              </a:rPr>
              <a:t># </a:t>
            </a:r>
            <a:r>
              <a:rPr lang="en-US" sz="2000" dirty="0" err="1">
                <a:ln>
                  <a:solidFill>
                    <a:srgbClr val="4472C4"/>
                  </a:solidFill>
                </a:ln>
                <a:solidFill>
                  <a:srgbClr val="FFFF00"/>
                </a:solidFill>
                <a:effectLst>
                  <a:outerShdw blurRad="50800" dist="38100" dir="2700000" algn="tl" rotWithShape="0">
                    <a:prstClr val="black">
                      <a:alpha val="40000"/>
                    </a:prstClr>
                  </a:outerShdw>
                </a:effectLst>
                <a:latin typeface="Peace Sans" panose="02000505040000020004" pitchFamily="2" charset="0"/>
              </a:rPr>
              <a:t>TheFWord</a:t>
            </a:r>
            <a:endPar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endParaRPr>
          </a:p>
        </p:txBody>
      </p:sp>
      <p:grpSp>
        <p:nvGrpSpPr>
          <p:cNvPr id="17" name="Group 16">
            <a:extLst>
              <a:ext uri="{FF2B5EF4-FFF2-40B4-BE49-F238E27FC236}">
                <a16:creationId xmlns:a16="http://schemas.microsoft.com/office/drawing/2014/main" id="{2DBEB9CB-D656-4B93-9411-D343BDB96BB3}"/>
              </a:ext>
            </a:extLst>
          </p:cNvPr>
          <p:cNvGrpSpPr/>
          <p:nvPr/>
        </p:nvGrpSpPr>
        <p:grpSpPr>
          <a:xfrm>
            <a:off x="9904221" y="172941"/>
            <a:ext cx="1938684" cy="311012"/>
            <a:chOff x="3593426" y="6058179"/>
            <a:chExt cx="1848818" cy="296595"/>
          </a:xfrm>
        </p:grpSpPr>
        <p:pic>
          <p:nvPicPr>
            <p:cNvPr id="19" name="Picture 18" descr="A close up of a knife&#10;&#10;Description automatically generated">
              <a:extLst>
                <a:ext uri="{FF2B5EF4-FFF2-40B4-BE49-F238E27FC236}">
                  <a16:creationId xmlns:a16="http://schemas.microsoft.com/office/drawing/2014/main" id="{DD19DA53-49D2-429C-94BE-B670D175D227}"/>
                </a:ext>
              </a:extLst>
            </p:cNvPr>
            <p:cNvPicPr>
              <a:picLocks noChangeAspect="1"/>
            </p:cNvPicPr>
            <p:nvPr/>
          </p:nvPicPr>
          <p:blipFill>
            <a:blip r:embed="rId3"/>
            <a:stretch>
              <a:fillRect/>
            </a:stretch>
          </p:blipFill>
          <p:spPr>
            <a:xfrm>
              <a:off x="3593426" y="6058179"/>
              <a:ext cx="671028" cy="296595"/>
            </a:xfrm>
            <a:prstGeom prst="rect">
              <a:avLst/>
            </a:prstGeom>
            <a:effectLst>
              <a:outerShdw blurRad="25400" dist="12700" dir="2700000" algn="tl" rotWithShape="0">
                <a:prstClr val="black">
                  <a:alpha val="49000"/>
                </a:prstClr>
              </a:outerShdw>
            </a:effectLst>
          </p:spPr>
        </p:pic>
        <p:grpSp>
          <p:nvGrpSpPr>
            <p:cNvPr id="21" name="Group 2">
              <a:extLst>
                <a:ext uri="{FF2B5EF4-FFF2-40B4-BE49-F238E27FC236}">
                  <a16:creationId xmlns:a16="http://schemas.microsoft.com/office/drawing/2014/main" id="{ACBF8019-D8CA-4AD2-9D3D-8CEBCF3C0E8D}"/>
                </a:ext>
              </a:extLst>
            </p:cNvPr>
            <p:cNvGrpSpPr>
              <a:grpSpLocks/>
            </p:cNvGrpSpPr>
            <p:nvPr/>
          </p:nvGrpSpPr>
          <p:grpSpPr bwMode="auto">
            <a:xfrm>
              <a:off x="4099491" y="6184827"/>
              <a:ext cx="1342753" cy="97681"/>
              <a:chOff x="694682174" y="824701425"/>
              <a:chExt cx="26817702" cy="1993701"/>
            </a:xfrm>
          </p:grpSpPr>
          <p:sp>
            <p:nvSpPr>
              <p:cNvPr id="22" name="WordArt 5">
                <a:extLst>
                  <a:ext uri="{FF2B5EF4-FFF2-40B4-BE49-F238E27FC236}">
                    <a16:creationId xmlns:a16="http://schemas.microsoft.com/office/drawing/2014/main" id="{72E7976C-0266-4909-8FDC-F3AC6142E7EE}"/>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CHURCH</a:t>
                </a:r>
              </a:p>
            </p:txBody>
          </p:sp>
          <p:sp>
            <p:nvSpPr>
              <p:cNvPr id="23" name="WordArt 4">
                <a:extLst>
                  <a:ext uri="{FF2B5EF4-FFF2-40B4-BE49-F238E27FC236}">
                    <a16:creationId xmlns:a16="http://schemas.microsoft.com/office/drawing/2014/main" id="{B09865EE-46EE-4565-9711-57FD407A76DE}"/>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pic>
        <p:nvPicPr>
          <p:cNvPr id="7" name="Picture 6">
            <a:extLst>
              <a:ext uri="{FF2B5EF4-FFF2-40B4-BE49-F238E27FC236}">
                <a16:creationId xmlns:a16="http://schemas.microsoft.com/office/drawing/2014/main" id="{A38B4F2C-7B1B-4DEB-A550-072154856F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4" y="656894"/>
            <a:ext cx="2255520" cy="5257113"/>
          </a:xfrm>
          <a:prstGeom prst="rect">
            <a:avLst/>
          </a:prstGeom>
        </p:spPr>
      </p:pic>
      <p:grpSp>
        <p:nvGrpSpPr>
          <p:cNvPr id="27" name="Group 26">
            <a:extLst>
              <a:ext uri="{FF2B5EF4-FFF2-40B4-BE49-F238E27FC236}">
                <a16:creationId xmlns:a16="http://schemas.microsoft.com/office/drawing/2014/main" id="{B5F75E5F-833D-4B26-8408-E6FEE6136A15}"/>
              </a:ext>
            </a:extLst>
          </p:cNvPr>
          <p:cNvGrpSpPr/>
          <p:nvPr/>
        </p:nvGrpSpPr>
        <p:grpSpPr>
          <a:xfrm>
            <a:off x="2255195" y="405638"/>
            <a:ext cx="8929771" cy="6054878"/>
            <a:chOff x="2255195" y="405638"/>
            <a:chExt cx="8929771" cy="6054878"/>
          </a:xfrm>
        </p:grpSpPr>
        <p:pic>
          <p:nvPicPr>
            <p:cNvPr id="26" name="Picture 25">
              <a:extLst>
                <a:ext uri="{FF2B5EF4-FFF2-40B4-BE49-F238E27FC236}">
                  <a16:creationId xmlns:a16="http://schemas.microsoft.com/office/drawing/2014/main" id="{740257DD-4B5B-4FA7-BAFA-23F14DCA08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5195" y="405638"/>
              <a:ext cx="8929771" cy="6054878"/>
            </a:xfrm>
            <a:prstGeom prst="rect">
              <a:avLst/>
            </a:prstGeom>
          </p:spPr>
        </p:pic>
        <p:sp>
          <p:nvSpPr>
            <p:cNvPr id="8" name="TextBox 7">
              <a:extLst>
                <a:ext uri="{FF2B5EF4-FFF2-40B4-BE49-F238E27FC236}">
                  <a16:creationId xmlns:a16="http://schemas.microsoft.com/office/drawing/2014/main" id="{31B581F8-8ABA-4782-8521-A755BF08724F}"/>
                </a:ext>
              </a:extLst>
            </p:cNvPr>
            <p:cNvSpPr txBox="1"/>
            <p:nvPr/>
          </p:nvSpPr>
          <p:spPr>
            <a:xfrm>
              <a:off x="3241005" y="2367171"/>
              <a:ext cx="6958149" cy="2123658"/>
            </a:xfrm>
            <a:prstGeom prst="rect">
              <a:avLst/>
            </a:prstGeom>
            <a:noFill/>
          </p:spPr>
          <p:txBody>
            <a:bodyPr wrap="square" rtlCol="0">
              <a:spAutoFit/>
            </a:bodyPr>
            <a:lstStyle/>
            <a:p>
              <a:pPr algn="ctr"/>
              <a:r>
                <a:rPr lang="en-US" sz="4400" dirty="0">
                  <a:solidFill>
                    <a:srgbClr val="0070C0"/>
                  </a:solidFill>
                  <a:latin typeface="Peace Sans" panose="02000505040000020004" pitchFamily="50" charset="0"/>
                </a:rPr>
                <a:t>With being a child of the king also comes some responsibilities. </a:t>
              </a:r>
            </a:p>
          </p:txBody>
        </p:sp>
      </p:grpSp>
    </p:spTree>
    <p:extLst>
      <p:ext uri="{BB962C8B-B14F-4D97-AF65-F5344CB8AC3E}">
        <p14:creationId xmlns:p14="http://schemas.microsoft.com/office/powerpoint/2010/main" val="20567073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D7F33-F4FC-4777-9497-404849876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 y="0"/>
            <a:ext cx="12191392" cy="6858000"/>
          </a:xfrm>
          <a:prstGeom prst="rect">
            <a:avLst/>
          </a:prstGeom>
        </p:spPr>
      </p:pic>
      <p:sp>
        <p:nvSpPr>
          <p:cNvPr id="16" name="TextBox 15">
            <a:extLst>
              <a:ext uri="{FF2B5EF4-FFF2-40B4-BE49-F238E27FC236}">
                <a16:creationId xmlns:a16="http://schemas.microsoft.com/office/drawing/2014/main" id="{A979B792-BD7F-4C64-9055-52FB9E8BE3AE}"/>
              </a:ext>
            </a:extLst>
          </p:cNvPr>
          <p:cNvSpPr txBox="1"/>
          <p:nvPr/>
        </p:nvSpPr>
        <p:spPr>
          <a:xfrm>
            <a:off x="81644" y="128392"/>
            <a:ext cx="88320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 </a:t>
            </a:r>
            <a:r>
              <a:rPr kumimoji="0" lang="en-US" sz="2000" b="0" i="0" u="none" strike="noStrike" kern="1200" cap="none" spc="0" normalizeH="0" baseline="0" noProof="0" dirty="0" err="1">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TheFWord</a:t>
            </a:r>
            <a:endPar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endParaRPr>
          </a:p>
        </p:txBody>
      </p:sp>
      <p:grpSp>
        <p:nvGrpSpPr>
          <p:cNvPr id="17" name="Group 16">
            <a:extLst>
              <a:ext uri="{FF2B5EF4-FFF2-40B4-BE49-F238E27FC236}">
                <a16:creationId xmlns:a16="http://schemas.microsoft.com/office/drawing/2014/main" id="{2DBEB9CB-D656-4B93-9411-D343BDB96BB3}"/>
              </a:ext>
            </a:extLst>
          </p:cNvPr>
          <p:cNvGrpSpPr/>
          <p:nvPr/>
        </p:nvGrpSpPr>
        <p:grpSpPr>
          <a:xfrm>
            <a:off x="9904221" y="172941"/>
            <a:ext cx="1938684" cy="311012"/>
            <a:chOff x="3593426" y="6058179"/>
            <a:chExt cx="1848818" cy="296595"/>
          </a:xfrm>
        </p:grpSpPr>
        <p:pic>
          <p:nvPicPr>
            <p:cNvPr id="19" name="Picture 18" descr="A close up of a knife&#10;&#10;Description automatically generated">
              <a:extLst>
                <a:ext uri="{FF2B5EF4-FFF2-40B4-BE49-F238E27FC236}">
                  <a16:creationId xmlns:a16="http://schemas.microsoft.com/office/drawing/2014/main" id="{DD19DA53-49D2-429C-94BE-B670D175D227}"/>
                </a:ext>
              </a:extLst>
            </p:cNvPr>
            <p:cNvPicPr>
              <a:picLocks noChangeAspect="1"/>
            </p:cNvPicPr>
            <p:nvPr/>
          </p:nvPicPr>
          <p:blipFill>
            <a:blip r:embed="rId3"/>
            <a:stretch>
              <a:fillRect/>
            </a:stretch>
          </p:blipFill>
          <p:spPr>
            <a:xfrm>
              <a:off x="3593426" y="6058179"/>
              <a:ext cx="671028" cy="296595"/>
            </a:xfrm>
            <a:prstGeom prst="rect">
              <a:avLst/>
            </a:prstGeom>
            <a:effectLst>
              <a:outerShdw blurRad="25400" dist="12700" dir="2700000" algn="tl" rotWithShape="0">
                <a:prstClr val="black">
                  <a:alpha val="49000"/>
                </a:prstClr>
              </a:outerShdw>
            </a:effectLst>
          </p:spPr>
        </p:pic>
        <p:grpSp>
          <p:nvGrpSpPr>
            <p:cNvPr id="21" name="Group 2">
              <a:extLst>
                <a:ext uri="{FF2B5EF4-FFF2-40B4-BE49-F238E27FC236}">
                  <a16:creationId xmlns:a16="http://schemas.microsoft.com/office/drawing/2014/main" id="{ACBF8019-D8CA-4AD2-9D3D-8CEBCF3C0E8D}"/>
                </a:ext>
              </a:extLst>
            </p:cNvPr>
            <p:cNvGrpSpPr>
              <a:grpSpLocks/>
            </p:cNvGrpSpPr>
            <p:nvPr/>
          </p:nvGrpSpPr>
          <p:grpSpPr bwMode="auto">
            <a:xfrm>
              <a:off x="4099491" y="6184827"/>
              <a:ext cx="1342753" cy="97681"/>
              <a:chOff x="694682174" y="824701425"/>
              <a:chExt cx="26817702" cy="1993701"/>
            </a:xfrm>
          </p:grpSpPr>
          <p:sp>
            <p:nvSpPr>
              <p:cNvPr id="22" name="WordArt 5">
                <a:extLst>
                  <a:ext uri="{FF2B5EF4-FFF2-40B4-BE49-F238E27FC236}">
                    <a16:creationId xmlns:a16="http://schemas.microsoft.com/office/drawing/2014/main" id="{72E7976C-0266-4909-8FDC-F3AC6142E7EE}"/>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CHURCH</a:t>
                </a:r>
              </a:p>
            </p:txBody>
          </p:sp>
          <p:sp>
            <p:nvSpPr>
              <p:cNvPr id="23" name="WordArt 4">
                <a:extLst>
                  <a:ext uri="{FF2B5EF4-FFF2-40B4-BE49-F238E27FC236}">
                    <a16:creationId xmlns:a16="http://schemas.microsoft.com/office/drawing/2014/main" id="{B09865EE-46EE-4565-9711-57FD407A76DE}"/>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2" name="Flowchart: Manual Operation 1">
            <a:extLst>
              <a:ext uri="{FF2B5EF4-FFF2-40B4-BE49-F238E27FC236}">
                <a16:creationId xmlns:a16="http://schemas.microsoft.com/office/drawing/2014/main" id="{797FD066-F589-4E1B-AEB6-48599CFDCC19}"/>
              </a:ext>
            </a:extLst>
          </p:cNvPr>
          <p:cNvSpPr/>
          <p:nvPr/>
        </p:nvSpPr>
        <p:spPr>
          <a:xfrm rot="16200000">
            <a:off x="5331714" y="-4157097"/>
            <a:ext cx="1870141" cy="11152241"/>
          </a:xfrm>
          <a:prstGeom prst="flowChartManualOpera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63EC3E6-44FD-4EA7-A20C-B67E5F0507CD}"/>
              </a:ext>
            </a:extLst>
          </p:cNvPr>
          <p:cNvSpPr/>
          <p:nvPr/>
        </p:nvSpPr>
        <p:spPr>
          <a:xfrm>
            <a:off x="2511814" y="934077"/>
            <a:ext cx="6317179" cy="1107996"/>
          </a:xfrm>
          <a:prstGeom prst="rect">
            <a:avLst/>
          </a:prstGeom>
          <a:noFill/>
          <a:effectLst>
            <a:outerShdw blurRad="50800" dist="50800" dir="5400000" algn="ctr" rotWithShape="0">
              <a:schemeClr val="bg1">
                <a:lumMod val="50000"/>
              </a:schemeClr>
            </a:outerShdw>
          </a:effectLst>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25400">
                  <a:solidFill>
                    <a:srgbClr val="0070C0"/>
                  </a:solidFill>
                </a:ln>
                <a:solidFill>
                  <a:srgbClr val="FFFF00"/>
                </a:solidFill>
                <a:effectLst>
                  <a:outerShdw blurRad="38100" dist="19050" dir="2700000" algn="tl" rotWithShape="0">
                    <a:prstClr val="black">
                      <a:alpha val="40000"/>
                    </a:prstClr>
                  </a:outerShdw>
                </a:effectLst>
                <a:uLnTx/>
                <a:uFillTx/>
                <a:latin typeface="Peace Sans" panose="02000505040000020004" pitchFamily="50" charset="0"/>
                <a:ea typeface="+mn-ea"/>
                <a:cs typeface="+mn-cs"/>
              </a:rPr>
              <a:t>The Takeaway</a:t>
            </a:r>
          </a:p>
        </p:txBody>
      </p:sp>
      <p:sp>
        <p:nvSpPr>
          <p:cNvPr id="18" name="TextBox 17">
            <a:extLst>
              <a:ext uri="{FF2B5EF4-FFF2-40B4-BE49-F238E27FC236}">
                <a16:creationId xmlns:a16="http://schemas.microsoft.com/office/drawing/2014/main" id="{5D7BC24A-4B91-4D27-B70C-1D22DB5D3F41}"/>
              </a:ext>
            </a:extLst>
          </p:cNvPr>
          <p:cNvSpPr txBox="1"/>
          <p:nvPr/>
        </p:nvSpPr>
        <p:spPr>
          <a:xfrm>
            <a:off x="9948500" y="6458937"/>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#CoolStoryBro</a:t>
            </a:r>
          </a:p>
        </p:txBody>
      </p:sp>
      <p:sp>
        <p:nvSpPr>
          <p:cNvPr id="20" name="TextBox 19">
            <a:extLst>
              <a:ext uri="{FF2B5EF4-FFF2-40B4-BE49-F238E27FC236}">
                <a16:creationId xmlns:a16="http://schemas.microsoft.com/office/drawing/2014/main" id="{D8FACE4E-0303-40C4-AFAD-FFBF137EEB30}"/>
              </a:ext>
            </a:extLst>
          </p:cNvPr>
          <p:cNvSpPr txBox="1"/>
          <p:nvPr/>
        </p:nvSpPr>
        <p:spPr>
          <a:xfrm>
            <a:off x="393565" y="6459984"/>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@JerryGodsey</a:t>
            </a:r>
          </a:p>
        </p:txBody>
      </p:sp>
      <p:sp>
        <p:nvSpPr>
          <p:cNvPr id="24" name="TextBox 23">
            <a:extLst>
              <a:ext uri="{FF2B5EF4-FFF2-40B4-BE49-F238E27FC236}">
                <a16:creationId xmlns:a16="http://schemas.microsoft.com/office/drawing/2014/main" id="{5B1F46E4-480D-4B09-A32A-FD75627801D4}"/>
              </a:ext>
            </a:extLst>
          </p:cNvPr>
          <p:cNvSpPr txBox="1"/>
          <p:nvPr/>
        </p:nvSpPr>
        <p:spPr>
          <a:xfrm>
            <a:off x="372950" y="2838047"/>
            <a:ext cx="11446099" cy="1077218"/>
          </a:xfrm>
          <a:prstGeom prst="rect">
            <a:avLst/>
          </a:prstGeom>
          <a:solidFill>
            <a:srgbClr val="FFFFFF">
              <a:alpha val="79000"/>
            </a:srgbClr>
          </a:solidFill>
          <a:ln w="34925">
            <a:solidFill>
              <a:srgbClr val="0070C0"/>
            </a:solidFill>
          </a:ln>
          <a:effectLst>
            <a:outerShdw blurRad="50800" dist="38100" dir="2700000" algn="tl" rotWithShape="0">
              <a:prstClr val="black">
                <a:alpha val="39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eace Sans" panose="02000505040000020004" pitchFamily="50" charset="0"/>
              </a:rPr>
              <a:t>Mark 16:15</a:t>
            </a:r>
          </a:p>
          <a:p>
            <a:pPr lvl="0"/>
            <a:r>
              <a:rPr lang="en-US" sz="3200" dirty="0">
                <a:solidFill>
                  <a:srgbClr val="000000"/>
                </a:solidFill>
              </a:rPr>
              <a:t>Go into all the world and preach the Good News to everyone. </a:t>
            </a:r>
          </a:p>
        </p:txBody>
      </p:sp>
    </p:spTree>
    <p:extLst>
      <p:ext uri="{BB962C8B-B14F-4D97-AF65-F5344CB8AC3E}">
        <p14:creationId xmlns:p14="http://schemas.microsoft.com/office/powerpoint/2010/main" val="1422407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D7F33-F4FC-4777-9497-404849876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 y="0"/>
            <a:ext cx="12191392" cy="6858000"/>
          </a:xfrm>
          <a:prstGeom prst="rect">
            <a:avLst/>
          </a:prstGeom>
        </p:spPr>
      </p:pic>
      <p:sp>
        <p:nvSpPr>
          <p:cNvPr id="16" name="TextBox 15">
            <a:extLst>
              <a:ext uri="{FF2B5EF4-FFF2-40B4-BE49-F238E27FC236}">
                <a16:creationId xmlns:a16="http://schemas.microsoft.com/office/drawing/2014/main" id="{A979B792-BD7F-4C64-9055-52FB9E8BE3AE}"/>
              </a:ext>
            </a:extLst>
          </p:cNvPr>
          <p:cNvSpPr txBox="1"/>
          <p:nvPr/>
        </p:nvSpPr>
        <p:spPr>
          <a:xfrm>
            <a:off x="81644" y="128392"/>
            <a:ext cx="8832067" cy="400110"/>
          </a:xfrm>
          <a:prstGeom prst="rect">
            <a:avLst/>
          </a:prstGeom>
          <a:noFill/>
        </p:spPr>
        <p:txBody>
          <a:bodyPr wrap="square" rtlCol="0">
            <a:spAutoFit/>
          </a:bodyPr>
          <a:lstStyle/>
          <a:p>
            <a:pPr lvl="0">
              <a:defRPr/>
            </a:pPr>
            <a:r>
              <a:rPr lang="en-US" sz="2000" dirty="0">
                <a:ln>
                  <a:solidFill>
                    <a:srgbClr val="4472C4"/>
                  </a:solidFill>
                </a:ln>
                <a:solidFill>
                  <a:srgbClr val="FFFF00"/>
                </a:solidFill>
                <a:effectLst>
                  <a:outerShdw blurRad="50800" dist="38100" dir="2700000" algn="tl" rotWithShape="0">
                    <a:prstClr val="black">
                      <a:alpha val="40000"/>
                    </a:prstClr>
                  </a:outerShdw>
                </a:effectLst>
                <a:latin typeface="Peace Sans" panose="02000505040000020004" pitchFamily="2" charset="0"/>
              </a:rPr>
              <a:t># </a:t>
            </a:r>
            <a:r>
              <a:rPr lang="en-US" sz="2000" dirty="0" err="1">
                <a:ln>
                  <a:solidFill>
                    <a:srgbClr val="4472C4"/>
                  </a:solidFill>
                </a:ln>
                <a:solidFill>
                  <a:srgbClr val="FFFF00"/>
                </a:solidFill>
                <a:effectLst>
                  <a:outerShdw blurRad="50800" dist="38100" dir="2700000" algn="tl" rotWithShape="0">
                    <a:prstClr val="black">
                      <a:alpha val="40000"/>
                    </a:prstClr>
                  </a:outerShdw>
                </a:effectLst>
                <a:latin typeface="Peace Sans" panose="02000505040000020004" pitchFamily="2" charset="0"/>
              </a:rPr>
              <a:t>DinnerTime</a:t>
            </a:r>
            <a:endPar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endParaRPr>
          </a:p>
        </p:txBody>
      </p:sp>
      <p:grpSp>
        <p:nvGrpSpPr>
          <p:cNvPr id="17" name="Group 16">
            <a:extLst>
              <a:ext uri="{FF2B5EF4-FFF2-40B4-BE49-F238E27FC236}">
                <a16:creationId xmlns:a16="http://schemas.microsoft.com/office/drawing/2014/main" id="{2DBEB9CB-D656-4B93-9411-D343BDB96BB3}"/>
              </a:ext>
            </a:extLst>
          </p:cNvPr>
          <p:cNvGrpSpPr/>
          <p:nvPr/>
        </p:nvGrpSpPr>
        <p:grpSpPr>
          <a:xfrm>
            <a:off x="9904221" y="172941"/>
            <a:ext cx="1938684" cy="311012"/>
            <a:chOff x="3593426" y="6058179"/>
            <a:chExt cx="1848818" cy="296595"/>
          </a:xfrm>
        </p:grpSpPr>
        <p:pic>
          <p:nvPicPr>
            <p:cNvPr id="19" name="Picture 18" descr="A close up of a knife&#10;&#10;Description automatically generated">
              <a:extLst>
                <a:ext uri="{FF2B5EF4-FFF2-40B4-BE49-F238E27FC236}">
                  <a16:creationId xmlns:a16="http://schemas.microsoft.com/office/drawing/2014/main" id="{DD19DA53-49D2-429C-94BE-B670D175D227}"/>
                </a:ext>
              </a:extLst>
            </p:cNvPr>
            <p:cNvPicPr>
              <a:picLocks noChangeAspect="1"/>
            </p:cNvPicPr>
            <p:nvPr/>
          </p:nvPicPr>
          <p:blipFill>
            <a:blip r:embed="rId3"/>
            <a:stretch>
              <a:fillRect/>
            </a:stretch>
          </p:blipFill>
          <p:spPr>
            <a:xfrm>
              <a:off x="3593426" y="6058179"/>
              <a:ext cx="671028" cy="296595"/>
            </a:xfrm>
            <a:prstGeom prst="rect">
              <a:avLst/>
            </a:prstGeom>
            <a:effectLst>
              <a:outerShdw blurRad="25400" dist="12700" dir="2700000" algn="tl" rotWithShape="0">
                <a:prstClr val="black">
                  <a:alpha val="49000"/>
                </a:prstClr>
              </a:outerShdw>
            </a:effectLst>
          </p:spPr>
        </p:pic>
        <p:grpSp>
          <p:nvGrpSpPr>
            <p:cNvPr id="21" name="Group 2">
              <a:extLst>
                <a:ext uri="{FF2B5EF4-FFF2-40B4-BE49-F238E27FC236}">
                  <a16:creationId xmlns:a16="http://schemas.microsoft.com/office/drawing/2014/main" id="{ACBF8019-D8CA-4AD2-9D3D-8CEBCF3C0E8D}"/>
                </a:ext>
              </a:extLst>
            </p:cNvPr>
            <p:cNvGrpSpPr>
              <a:grpSpLocks/>
            </p:cNvGrpSpPr>
            <p:nvPr/>
          </p:nvGrpSpPr>
          <p:grpSpPr bwMode="auto">
            <a:xfrm>
              <a:off x="4099491" y="6184827"/>
              <a:ext cx="1342753" cy="97681"/>
              <a:chOff x="694682174" y="824701425"/>
              <a:chExt cx="26817702" cy="1993701"/>
            </a:xfrm>
          </p:grpSpPr>
          <p:sp>
            <p:nvSpPr>
              <p:cNvPr id="22" name="WordArt 5">
                <a:extLst>
                  <a:ext uri="{FF2B5EF4-FFF2-40B4-BE49-F238E27FC236}">
                    <a16:creationId xmlns:a16="http://schemas.microsoft.com/office/drawing/2014/main" id="{72E7976C-0266-4909-8FDC-F3AC6142E7EE}"/>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CHURCH</a:t>
                </a:r>
              </a:p>
            </p:txBody>
          </p:sp>
          <p:sp>
            <p:nvSpPr>
              <p:cNvPr id="23" name="WordArt 4">
                <a:extLst>
                  <a:ext uri="{FF2B5EF4-FFF2-40B4-BE49-F238E27FC236}">
                    <a16:creationId xmlns:a16="http://schemas.microsoft.com/office/drawing/2014/main" id="{B09865EE-46EE-4565-9711-57FD407A76DE}"/>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pic>
        <p:nvPicPr>
          <p:cNvPr id="7" name="Picture 6">
            <a:extLst>
              <a:ext uri="{FF2B5EF4-FFF2-40B4-BE49-F238E27FC236}">
                <a16:creationId xmlns:a16="http://schemas.microsoft.com/office/drawing/2014/main" id="{A38B4F2C-7B1B-4DEB-A550-072154856F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4" y="656894"/>
            <a:ext cx="2255520" cy="5257113"/>
          </a:xfrm>
          <a:prstGeom prst="rect">
            <a:avLst/>
          </a:prstGeom>
        </p:spPr>
      </p:pic>
      <p:grpSp>
        <p:nvGrpSpPr>
          <p:cNvPr id="27" name="Group 26">
            <a:extLst>
              <a:ext uri="{FF2B5EF4-FFF2-40B4-BE49-F238E27FC236}">
                <a16:creationId xmlns:a16="http://schemas.microsoft.com/office/drawing/2014/main" id="{B5F75E5F-833D-4B26-8408-E6FEE6136A15}"/>
              </a:ext>
            </a:extLst>
          </p:cNvPr>
          <p:cNvGrpSpPr/>
          <p:nvPr/>
        </p:nvGrpSpPr>
        <p:grpSpPr>
          <a:xfrm>
            <a:off x="2255195" y="405638"/>
            <a:ext cx="8929771" cy="6054878"/>
            <a:chOff x="2255195" y="405638"/>
            <a:chExt cx="8929771" cy="6054878"/>
          </a:xfrm>
        </p:grpSpPr>
        <p:pic>
          <p:nvPicPr>
            <p:cNvPr id="26" name="Picture 25">
              <a:extLst>
                <a:ext uri="{FF2B5EF4-FFF2-40B4-BE49-F238E27FC236}">
                  <a16:creationId xmlns:a16="http://schemas.microsoft.com/office/drawing/2014/main" id="{740257DD-4B5B-4FA7-BAFA-23F14DCA08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5195" y="405638"/>
              <a:ext cx="8929771" cy="6054878"/>
            </a:xfrm>
            <a:prstGeom prst="rect">
              <a:avLst/>
            </a:prstGeom>
          </p:spPr>
        </p:pic>
        <p:sp>
          <p:nvSpPr>
            <p:cNvPr id="8" name="TextBox 7">
              <a:extLst>
                <a:ext uri="{FF2B5EF4-FFF2-40B4-BE49-F238E27FC236}">
                  <a16:creationId xmlns:a16="http://schemas.microsoft.com/office/drawing/2014/main" id="{31B581F8-8ABA-4782-8521-A755BF08724F}"/>
                </a:ext>
              </a:extLst>
            </p:cNvPr>
            <p:cNvSpPr txBox="1"/>
            <p:nvPr/>
          </p:nvSpPr>
          <p:spPr>
            <a:xfrm>
              <a:off x="3108960" y="1316181"/>
              <a:ext cx="6958149" cy="4401205"/>
            </a:xfrm>
            <a:prstGeom prst="rect">
              <a:avLst/>
            </a:prstGeom>
            <a:noFill/>
          </p:spPr>
          <p:txBody>
            <a:bodyPr wrap="square" rtlCol="0">
              <a:spAutoFit/>
            </a:bodyPr>
            <a:lstStyle/>
            <a:p>
              <a:pPr algn="ctr"/>
              <a:r>
                <a:rPr lang="en-US" sz="2800" dirty="0">
                  <a:solidFill>
                    <a:srgbClr val="0070C0"/>
                  </a:solidFill>
                  <a:latin typeface="Peace Sans" panose="02000505040000020004" pitchFamily="50" charset="0"/>
                </a:rPr>
                <a:t>Jesus didn't intend His church merely to provide bigger and better amusement for bigger and more upscale audiences. His vision was of a church that would inject His light and life into a dark and dying world. So we better take the vision of Jesus seriously, or we won't just be amusing ourselves to death. We'll be amusing people to hell. </a:t>
              </a:r>
            </a:p>
          </p:txBody>
        </p:sp>
      </p:grpSp>
    </p:spTree>
    <p:extLst>
      <p:ext uri="{BB962C8B-B14F-4D97-AF65-F5344CB8AC3E}">
        <p14:creationId xmlns:p14="http://schemas.microsoft.com/office/powerpoint/2010/main" val="3778120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CD8A66-7EC8-4E3F-9AE2-47ECCA397D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 y="0"/>
            <a:ext cx="12191392" cy="6858000"/>
          </a:xfrm>
          <a:prstGeom prst="rect">
            <a:avLst/>
          </a:prstGeom>
        </p:spPr>
      </p:pic>
      <p:sp>
        <p:nvSpPr>
          <p:cNvPr id="3" name="TextBox 2">
            <a:extLst>
              <a:ext uri="{FF2B5EF4-FFF2-40B4-BE49-F238E27FC236}">
                <a16:creationId xmlns:a16="http://schemas.microsoft.com/office/drawing/2014/main" id="{713197A9-4808-4E2F-B12C-EA1635746EC5}"/>
              </a:ext>
            </a:extLst>
          </p:cNvPr>
          <p:cNvSpPr txBox="1"/>
          <p:nvPr/>
        </p:nvSpPr>
        <p:spPr>
          <a:xfrm>
            <a:off x="2616925" y="1720840"/>
            <a:ext cx="6958149" cy="3416320"/>
          </a:xfrm>
          <a:prstGeom prst="rect">
            <a:avLst/>
          </a:prstGeom>
          <a:solidFill>
            <a:srgbClr val="FFFFFF">
              <a:alpha val="38039"/>
            </a:srgbClr>
          </a:solidFill>
        </p:spPr>
        <p:txBody>
          <a:bodyPr wrap="square" rtlCol="0">
            <a:spAutoFit/>
          </a:bodyPr>
          <a:lstStyle/>
          <a:p>
            <a:pPr algn="ctr"/>
            <a:r>
              <a:rPr lang="en-US" sz="7200" dirty="0">
                <a:latin typeface="Peace Sans" panose="02000505040000020004" pitchFamily="50" charset="0"/>
              </a:rPr>
              <a:t>Thank You</a:t>
            </a:r>
          </a:p>
          <a:p>
            <a:pPr algn="ctr"/>
            <a:r>
              <a:rPr lang="en-US" sz="7200" dirty="0">
                <a:latin typeface="Peace Sans" panose="02000505040000020004" pitchFamily="50" charset="0"/>
              </a:rPr>
              <a:t>For Joining Us!</a:t>
            </a:r>
          </a:p>
        </p:txBody>
      </p:sp>
      <p:pic>
        <p:nvPicPr>
          <p:cNvPr id="6" name="Picture 5">
            <a:extLst>
              <a:ext uri="{FF2B5EF4-FFF2-40B4-BE49-F238E27FC236}">
                <a16:creationId xmlns:a16="http://schemas.microsoft.com/office/drawing/2014/main" id="{12C39F91-0F93-44DE-8F92-45501C0FC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063" y="3938182"/>
            <a:ext cx="3057585" cy="2794000"/>
          </a:xfrm>
          <a:prstGeom prst="rect">
            <a:avLst/>
          </a:prstGeom>
        </p:spPr>
      </p:pic>
      <p:pic>
        <p:nvPicPr>
          <p:cNvPr id="8" name="Picture 7">
            <a:extLst>
              <a:ext uri="{FF2B5EF4-FFF2-40B4-BE49-F238E27FC236}">
                <a16:creationId xmlns:a16="http://schemas.microsoft.com/office/drawing/2014/main" id="{FE4350D0-F8D2-4B76-B5FA-F64896A084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8953" y="1536296"/>
            <a:ext cx="3970544" cy="5195886"/>
          </a:xfrm>
          <a:prstGeom prst="rect">
            <a:avLst/>
          </a:prstGeom>
        </p:spPr>
      </p:pic>
    </p:spTree>
    <p:extLst>
      <p:ext uri="{BB962C8B-B14F-4D97-AF65-F5344CB8AC3E}">
        <p14:creationId xmlns:p14="http://schemas.microsoft.com/office/powerpoint/2010/main" val="2810155469"/>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CD8A66-7EC8-4E3F-9AE2-47ECCA397D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 y="0"/>
            <a:ext cx="12191392" cy="6858000"/>
          </a:xfrm>
          <a:prstGeom prst="rect">
            <a:avLst/>
          </a:prstGeom>
        </p:spPr>
      </p:pic>
      <p:sp>
        <p:nvSpPr>
          <p:cNvPr id="4" name="TextBox 3">
            <a:extLst>
              <a:ext uri="{FF2B5EF4-FFF2-40B4-BE49-F238E27FC236}">
                <a16:creationId xmlns:a16="http://schemas.microsoft.com/office/drawing/2014/main" id="{2345A39C-3C5C-4211-9337-A10791B742F3}"/>
              </a:ext>
            </a:extLst>
          </p:cNvPr>
          <p:cNvSpPr txBox="1"/>
          <p:nvPr/>
        </p:nvSpPr>
        <p:spPr>
          <a:xfrm>
            <a:off x="2712721" y="1659285"/>
            <a:ext cx="6380480" cy="3539430"/>
          </a:xfrm>
          <a:prstGeom prst="rect">
            <a:avLst/>
          </a:prstGeom>
          <a:solidFill>
            <a:srgbClr val="FFFFFF">
              <a:alpha val="38039"/>
            </a:srgbClr>
          </a:solidFill>
        </p:spPr>
        <p:txBody>
          <a:bodyPr wrap="square" rtlCol="0">
            <a:spAutoFit/>
          </a:bodyPr>
          <a:lstStyle/>
          <a:p>
            <a:pPr algn="ctr"/>
            <a:r>
              <a:rPr lang="en-US" sz="3200" dirty="0">
                <a:latin typeface="Peace Sans" panose="02000505040000020004" pitchFamily="50" charset="0"/>
              </a:rPr>
              <a:t>If this worship experience has touched your life, or if you would like more information about Remnant Church, please visit our website remnantchurchiv.com and leave us a message.</a:t>
            </a:r>
          </a:p>
        </p:txBody>
      </p:sp>
      <p:pic>
        <p:nvPicPr>
          <p:cNvPr id="5" name="Picture 4">
            <a:extLst>
              <a:ext uri="{FF2B5EF4-FFF2-40B4-BE49-F238E27FC236}">
                <a16:creationId xmlns:a16="http://schemas.microsoft.com/office/drawing/2014/main" id="{DB2E64C1-945E-4A34-A4C5-A13AFED1D0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063" y="3938182"/>
            <a:ext cx="3057585" cy="2794000"/>
          </a:xfrm>
          <a:prstGeom prst="rect">
            <a:avLst/>
          </a:prstGeom>
        </p:spPr>
      </p:pic>
      <p:pic>
        <p:nvPicPr>
          <p:cNvPr id="6" name="Picture 5">
            <a:extLst>
              <a:ext uri="{FF2B5EF4-FFF2-40B4-BE49-F238E27FC236}">
                <a16:creationId xmlns:a16="http://schemas.microsoft.com/office/drawing/2014/main" id="{66885638-2A17-4ED6-8F04-C25B358A4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8953" y="1536296"/>
            <a:ext cx="3970544" cy="5195886"/>
          </a:xfrm>
          <a:prstGeom prst="rect">
            <a:avLst/>
          </a:prstGeom>
        </p:spPr>
      </p:pic>
    </p:spTree>
    <p:extLst>
      <p:ext uri="{BB962C8B-B14F-4D97-AF65-F5344CB8AC3E}">
        <p14:creationId xmlns:p14="http://schemas.microsoft.com/office/powerpoint/2010/main" val="2527484705"/>
      </p:ext>
    </p:extLst>
  </p:cSld>
  <p:clrMapOvr>
    <a:masterClrMapping/>
  </p:clrMapOvr>
  <mc:AlternateContent xmlns:mc="http://schemas.openxmlformats.org/markup-compatibility/2006" xmlns:p14="http://schemas.microsoft.com/office/powerpoint/2010/main">
    <mc:Choice Requires="p14">
      <p:transition spd="med" p14:dur="700" advTm="9000">
        <p:fade/>
      </p:transition>
    </mc:Choice>
    <mc:Fallback xmlns="">
      <p:transition spd="med"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CD8A66-7EC8-4E3F-9AE2-47ECCA397D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 y="0"/>
            <a:ext cx="12191392" cy="6858000"/>
          </a:xfrm>
          <a:prstGeom prst="rect">
            <a:avLst/>
          </a:prstGeom>
        </p:spPr>
      </p:pic>
      <p:sp>
        <p:nvSpPr>
          <p:cNvPr id="4" name="TextBox 3">
            <a:extLst>
              <a:ext uri="{FF2B5EF4-FFF2-40B4-BE49-F238E27FC236}">
                <a16:creationId xmlns:a16="http://schemas.microsoft.com/office/drawing/2014/main" id="{2345A39C-3C5C-4211-9337-A10791B742F3}"/>
              </a:ext>
            </a:extLst>
          </p:cNvPr>
          <p:cNvSpPr txBox="1"/>
          <p:nvPr/>
        </p:nvSpPr>
        <p:spPr>
          <a:xfrm>
            <a:off x="2921000" y="2644170"/>
            <a:ext cx="6197601" cy="1569660"/>
          </a:xfrm>
          <a:prstGeom prst="rect">
            <a:avLst/>
          </a:prstGeom>
          <a:solidFill>
            <a:srgbClr val="FFFFFF">
              <a:alpha val="38039"/>
            </a:srgbClr>
          </a:solidFill>
        </p:spPr>
        <p:txBody>
          <a:bodyPr wrap="square" rtlCol="0">
            <a:spAutoFit/>
          </a:bodyPr>
          <a:lstStyle/>
          <a:p>
            <a:pPr algn="ctr"/>
            <a:r>
              <a:rPr lang="en-US" sz="3200" dirty="0">
                <a:latin typeface="Peace Sans" panose="02000505040000020004" pitchFamily="50" charset="0"/>
              </a:rPr>
              <a:t>…and don’t forget to like this video and subscribe to our channel!</a:t>
            </a:r>
          </a:p>
        </p:txBody>
      </p:sp>
      <p:pic>
        <p:nvPicPr>
          <p:cNvPr id="5" name="Picture 4">
            <a:extLst>
              <a:ext uri="{FF2B5EF4-FFF2-40B4-BE49-F238E27FC236}">
                <a16:creationId xmlns:a16="http://schemas.microsoft.com/office/drawing/2014/main" id="{2A8217EC-B11E-4340-AAEC-E0195D147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063" y="3938182"/>
            <a:ext cx="3057585" cy="2794000"/>
          </a:xfrm>
          <a:prstGeom prst="rect">
            <a:avLst/>
          </a:prstGeom>
        </p:spPr>
      </p:pic>
      <p:pic>
        <p:nvPicPr>
          <p:cNvPr id="6" name="Picture 5">
            <a:extLst>
              <a:ext uri="{FF2B5EF4-FFF2-40B4-BE49-F238E27FC236}">
                <a16:creationId xmlns:a16="http://schemas.microsoft.com/office/drawing/2014/main" id="{5F15D3D7-F464-421F-9523-D4A9A9BBA2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8953" y="1536296"/>
            <a:ext cx="3970544" cy="5195886"/>
          </a:xfrm>
          <a:prstGeom prst="rect">
            <a:avLst/>
          </a:prstGeom>
        </p:spPr>
      </p:pic>
    </p:spTree>
    <p:extLst>
      <p:ext uri="{BB962C8B-B14F-4D97-AF65-F5344CB8AC3E}">
        <p14:creationId xmlns:p14="http://schemas.microsoft.com/office/powerpoint/2010/main" val="1087131436"/>
      </p:ext>
    </p:extLst>
  </p:cSld>
  <p:clrMapOvr>
    <a:masterClrMapping/>
  </p:clrMapOvr>
  <mc:AlternateContent xmlns:mc="http://schemas.openxmlformats.org/markup-compatibility/2006" xmlns:p14="http://schemas.microsoft.com/office/powerpoint/2010/main">
    <mc:Choice Requires="p14">
      <p:transition spd="med" p14:dur="700" advClick="0" advTm="9000">
        <p:fade/>
      </p:transition>
    </mc:Choice>
    <mc:Fallback xmlns="">
      <p:transition spd="med"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D7F33-F4FC-4777-9497-404849876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 y="0"/>
            <a:ext cx="12191392" cy="6858000"/>
          </a:xfrm>
          <a:prstGeom prst="rect">
            <a:avLst/>
          </a:prstGeom>
        </p:spPr>
      </p:pic>
      <p:pic>
        <p:nvPicPr>
          <p:cNvPr id="5" name="Picture 4">
            <a:extLst>
              <a:ext uri="{FF2B5EF4-FFF2-40B4-BE49-F238E27FC236}">
                <a16:creationId xmlns:a16="http://schemas.microsoft.com/office/drawing/2014/main" id="{731AFAA3-FE0E-483B-976F-C39A9E3946D0}"/>
              </a:ext>
            </a:extLst>
          </p:cNvPr>
          <p:cNvPicPr>
            <a:picLocks noChangeAspect="1"/>
          </p:cNvPicPr>
          <p:nvPr/>
        </p:nvPicPr>
        <p:blipFill rotWithShape="1">
          <a:blip r:embed="rId3">
            <a:extLst>
              <a:ext uri="{28A0092B-C50C-407E-A947-70E740481C1C}">
                <a14:useLocalDpi xmlns:a14="http://schemas.microsoft.com/office/drawing/2010/main" val="0"/>
              </a:ext>
            </a:extLst>
          </a:blip>
          <a:srcRect l="12081" t="22887" r="16632" b="13793"/>
          <a:stretch/>
        </p:blipFill>
        <p:spPr>
          <a:xfrm>
            <a:off x="373677" y="1084927"/>
            <a:ext cx="11469228" cy="5093783"/>
          </a:xfrm>
          <a:prstGeom prst="rect">
            <a:avLst/>
          </a:prstGeom>
        </p:spPr>
      </p:pic>
      <p:sp>
        <p:nvSpPr>
          <p:cNvPr id="16" name="TextBox 15">
            <a:extLst>
              <a:ext uri="{FF2B5EF4-FFF2-40B4-BE49-F238E27FC236}">
                <a16:creationId xmlns:a16="http://schemas.microsoft.com/office/drawing/2014/main" id="{A979B792-BD7F-4C64-9055-52FB9E8BE3AE}"/>
              </a:ext>
            </a:extLst>
          </p:cNvPr>
          <p:cNvSpPr txBox="1"/>
          <p:nvPr/>
        </p:nvSpPr>
        <p:spPr>
          <a:xfrm>
            <a:off x="81644" y="128392"/>
            <a:ext cx="88320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#CoolStoryBro</a:t>
            </a:r>
          </a:p>
        </p:txBody>
      </p:sp>
      <p:grpSp>
        <p:nvGrpSpPr>
          <p:cNvPr id="17" name="Group 16">
            <a:extLst>
              <a:ext uri="{FF2B5EF4-FFF2-40B4-BE49-F238E27FC236}">
                <a16:creationId xmlns:a16="http://schemas.microsoft.com/office/drawing/2014/main" id="{2DBEB9CB-D656-4B93-9411-D343BDB96BB3}"/>
              </a:ext>
            </a:extLst>
          </p:cNvPr>
          <p:cNvGrpSpPr/>
          <p:nvPr/>
        </p:nvGrpSpPr>
        <p:grpSpPr>
          <a:xfrm>
            <a:off x="9904221" y="172941"/>
            <a:ext cx="1938684" cy="311012"/>
            <a:chOff x="3593426" y="6058179"/>
            <a:chExt cx="1848818" cy="296595"/>
          </a:xfrm>
        </p:grpSpPr>
        <p:pic>
          <p:nvPicPr>
            <p:cNvPr id="19" name="Picture 18" descr="A close up of a knife&#10;&#10;Description automatically generated">
              <a:extLst>
                <a:ext uri="{FF2B5EF4-FFF2-40B4-BE49-F238E27FC236}">
                  <a16:creationId xmlns:a16="http://schemas.microsoft.com/office/drawing/2014/main" id="{DD19DA53-49D2-429C-94BE-B670D175D227}"/>
                </a:ext>
              </a:extLst>
            </p:cNvPr>
            <p:cNvPicPr>
              <a:picLocks noChangeAspect="1"/>
            </p:cNvPicPr>
            <p:nvPr/>
          </p:nvPicPr>
          <p:blipFill>
            <a:blip r:embed="rId4"/>
            <a:stretch>
              <a:fillRect/>
            </a:stretch>
          </p:blipFill>
          <p:spPr>
            <a:xfrm>
              <a:off x="3593426" y="6058179"/>
              <a:ext cx="671028" cy="296595"/>
            </a:xfrm>
            <a:prstGeom prst="rect">
              <a:avLst/>
            </a:prstGeom>
            <a:effectLst>
              <a:outerShdw blurRad="25400" dist="12700" dir="2700000" algn="tl" rotWithShape="0">
                <a:prstClr val="black">
                  <a:alpha val="49000"/>
                </a:prstClr>
              </a:outerShdw>
            </a:effectLst>
          </p:spPr>
        </p:pic>
        <p:grpSp>
          <p:nvGrpSpPr>
            <p:cNvPr id="21" name="Group 2">
              <a:extLst>
                <a:ext uri="{FF2B5EF4-FFF2-40B4-BE49-F238E27FC236}">
                  <a16:creationId xmlns:a16="http://schemas.microsoft.com/office/drawing/2014/main" id="{ACBF8019-D8CA-4AD2-9D3D-8CEBCF3C0E8D}"/>
                </a:ext>
              </a:extLst>
            </p:cNvPr>
            <p:cNvGrpSpPr>
              <a:grpSpLocks/>
            </p:cNvGrpSpPr>
            <p:nvPr/>
          </p:nvGrpSpPr>
          <p:grpSpPr bwMode="auto">
            <a:xfrm>
              <a:off x="4099491" y="6184827"/>
              <a:ext cx="1342753" cy="97681"/>
              <a:chOff x="694682174" y="824701425"/>
              <a:chExt cx="26817702" cy="1993701"/>
            </a:xfrm>
          </p:grpSpPr>
          <p:sp>
            <p:nvSpPr>
              <p:cNvPr id="22" name="WordArt 5">
                <a:extLst>
                  <a:ext uri="{FF2B5EF4-FFF2-40B4-BE49-F238E27FC236}">
                    <a16:creationId xmlns:a16="http://schemas.microsoft.com/office/drawing/2014/main" id="{72E7976C-0266-4909-8FDC-F3AC6142E7EE}"/>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CHURCH</a:t>
                </a:r>
              </a:p>
            </p:txBody>
          </p:sp>
          <p:sp>
            <p:nvSpPr>
              <p:cNvPr id="23" name="WordArt 4">
                <a:extLst>
                  <a:ext uri="{FF2B5EF4-FFF2-40B4-BE49-F238E27FC236}">
                    <a16:creationId xmlns:a16="http://schemas.microsoft.com/office/drawing/2014/main" id="{B09865EE-46EE-4565-9711-57FD407A76DE}"/>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2" name="Rectangle 1">
            <a:extLst>
              <a:ext uri="{FF2B5EF4-FFF2-40B4-BE49-F238E27FC236}">
                <a16:creationId xmlns:a16="http://schemas.microsoft.com/office/drawing/2014/main" id="{860C9A66-B720-43DD-BAE1-98403CE6C40C}"/>
              </a:ext>
            </a:extLst>
          </p:cNvPr>
          <p:cNvSpPr/>
          <p:nvPr/>
        </p:nvSpPr>
        <p:spPr>
          <a:xfrm>
            <a:off x="2977178" y="1337884"/>
            <a:ext cx="5301451" cy="3631763"/>
          </a:xfrm>
          <a:prstGeom prst="rect">
            <a:avLst/>
          </a:prstGeom>
          <a:noFill/>
        </p:spPr>
        <p:txBody>
          <a:bodyPr wrap="none" lIns="91440" tIns="45720" rIns="91440" bIns="45720">
            <a:spAutoFit/>
          </a:bodyPr>
          <a:lstStyle/>
          <a:p>
            <a:pPr algn="ctr"/>
            <a:r>
              <a:rPr lang="en-US" sz="11500" b="1" cap="none" spc="0" dirty="0">
                <a:ln w="31750">
                  <a:solidFill>
                    <a:srgbClr val="0070C0"/>
                  </a:solidFill>
                  <a:prstDash val="solid"/>
                </a:ln>
                <a:solidFill>
                  <a:srgbClr val="FFFF00"/>
                </a:solidFill>
                <a:effectLst>
                  <a:outerShdw blurRad="12700" dist="38100" dir="2700000" algn="tl" rotWithShape="0">
                    <a:schemeClr val="bg1">
                      <a:lumMod val="50000"/>
                    </a:schemeClr>
                  </a:outerShdw>
                </a:effectLst>
                <a:latin typeface="Peace Sans" panose="02000505040000020004" pitchFamily="2" charset="0"/>
              </a:rPr>
              <a:t>Dinner</a:t>
            </a:r>
          </a:p>
          <a:p>
            <a:pPr algn="ctr"/>
            <a:r>
              <a:rPr lang="en-US" sz="11500" b="1" cap="none" spc="0" dirty="0">
                <a:ln w="31750">
                  <a:solidFill>
                    <a:srgbClr val="0070C0"/>
                  </a:solidFill>
                  <a:prstDash val="solid"/>
                </a:ln>
                <a:solidFill>
                  <a:srgbClr val="FFFF00"/>
                </a:solidFill>
                <a:effectLst>
                  <a:outerShdw blurRad="12700" dist="38100" dir="2700000" algn="tl" rotWithShape="0">
                    <a:schemeClr val="bg1">
                      <a:lumMod val="50000"/>
                    </a:schemeClr>
                  </a:outerShdw>
                </a:effectLst>
                <a:latin typeface="Peace Sans" panose="02000505040000020004" pitchFamily="2" charset="0"/>
              </a:rPr>
              <a:t>Time!</a:t>
            </a:r>
          </a:p>
        </p:txBody>
      </p:sp>
    </p:spTree>
    <p:extLst>
      <p:ext uri="{BB962C8B-B14F-4D97-AF65-F5344CB8AC3E}">
        <p14:creationId xmlns:p14="http://schemas.microsoft.com/office/powerpoint/2010/main" val="3266596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1250"/>
                            </p:stCondLst>
                            <p:childTnLst>
                              <p:par>
                                <p:cTn id="16" presetID="26" presetClass="entr" presetSubtype="0" fill="hold" grpId="0" nodeType="after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down)">
                                      <p:cBhvr>
                                        <p:cTn id="18" dur="580">
                                          <p:stCondLst>
                                            <p:cond delay="0"/>
                                          </p:stCondLst>
                                        </p:cTn>
                                        <p:tgtEl>
                                          <p:spTgt spid="2">
                                            <p:txEl>
                                              <p:pRg st="0" end="0"/>
                                            </p:txEl>
                                          </p:spTgt>
                                        </p:tgtEl>
                                      </p:cBhvr>
                                    </p:animEffect>
                                    <p:anim calcmode="lin" valueType="num">
                                      <p:cBhvr>
                                        <p:cTn id="19"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2">
                                            <p:txEl>
                                              <p:pRg st="0" end="0"/>
                                            </p:txEl>
                                          </p:spTgt>
                                        </p:tgtEl>
                                      </p:cBhvr>
                                      <p:to x="100000" y="60000"/>
                                    </p:animScale>
                                    <p:animScale>
                                      <p:cBhvr>
                                        <p:cTn id="25" dur="166" decel="50000">
                                          <p:stCondLst>
                                            <p:cond delay="676"/>
                                          </p:stCondLst>
                                        </p:cTn>
                                        <p:tgtEl>
                                          <p:spTgt spid="2">
                                            <p:txEl>
                                              <p:pRg st="0" end="0"/>
                                            </p:txEl>
                                          </p:spTgt>
                                        </p:tgtEl>
                                      </p:cBhvr>
                                      <p:to x="100000" y="100000"/>
                                    </p:animScale>
                                    <p:animScale>
                                      <p:cBhvr>
                                        <p:cTn id="26" dur="26">
                                          <p:stCondLst>
                                            <p:cond delay="1312"/>
                                          </p:stCondLst>
                                        </p:cTn>
                                        <p:tgtEl>
                                          <p:spTgt spid="2">
                                            <p:txEl>
                                              <p:pRg st="0" end="0"/>
                                            </p:txEl>
                                          </p:spTgt>
                                        </p:tgtEl>
                                      </p:cBhvr>
                                      <p:to x="100000" y="80000"/>
                                    </p:animScale>
                                    <p:animScale>
                                      <p:cBhvr>
                                        <p:cTn id="27" dur="166" decel="50000">
                                          <p:stCondLst>
                                            <p:cond delay="1338"/>
                                          </p:stCondLst>
                                        </p:cTn>
                                        <p:tgtEl>
                                          <p:spTgt spid="2">
                                            <p:txEl>
                                              <p:pRg st="0" end="0"/>
                                            </p:txEl>
                                          </p:spTgt>
                                        </p:tgtEl>
                                      </p:cBhvr>
                                      <p:to x="100000" y="100000"/>
                                    </p:animScale>
                                    <p:animScale>
                                      <p:cBhvr>
                                        <p:cTn id="28" dur="26">
                                          <p:stCondLst>
                                            <p:cond delay="1642"/>
                                          </p:stCondLst>
                                        </p:cTn>
                                        <p:tgtEl>
                                          <p:spTgt spid="2">
                                            <p:txEl>
                                              <p:pRg st="0" end="0"/>
                                            </p:txEl>
                                          </p:spTgt>
                                        </p:tgtEl>
                                      </p:cBhvr>
                                      <p:to x="100000" y="90000"/>
                                    </p:animScale>
                                    <p:animScale>
                                      <p:cBhvr>
                                        <p:cTn id="29" dur="166" decel="50000">
                                          <p:stCondLst>
                                            <p:cond delay="1668"/>
                                          </p:stCondLst>
                                        </p:cTn>
                                        <p:tgtEl>
                                          <p:spTgt spid="2">
                                            <p:txEl>
                                              <p:pRg st="0" end="0"/>
                                            </p:txEl>
                                          </p:spTgt>
                                        </p:tgtEl>
                                      </p:cBhvr>
                                      <p:to x="100000" y="100000"/>
                                    </p:animScale>
                                    <p:animScale>
                                      <p:cBhvr>
                                        <p:cTn id="30" dur="26">
                                          <p:stCondLst>
                                            <p:cond delay="1808"/>
                                          </p:stCondLst>
                                        </p:cTn>
                                        <p:tgtEl>
                                          <p:spTgt spid="2">
                                            <p:txEl>
                                              <p:pRg st="0" end="0"/>
                                            </p:txEl>
                                          </p:spTgt>
                                        </p:tgtEl>
                                      </p:cBhvr>
                                      <p:to x="100000" y="95000"/>
                                    </p:animScale>
                                    <p:animScale>
                                      <p:cBhvr>
                                        <p:cTn id="31" dur="166" decel="50000">
                                          <p:stCondLst>
                                            <p:cond delay="1834"/>
                                          </p:stCondLst>
                                        </p:cTn>
                                        <p:tgtEl>
                                          <p:spTgt spid="2">
                                            <p:txEl>
                                              <p:pRg st="0" end="0"/>
                                            </p:txEl>
                                          </p:spTgt>
                                        </p:tgtEl>
                                      </p:cBhvr>
                                      <p:to x="100000" y="100000"/>
                                    </p:animScale>
                                  </p:childTnLst>
                                </p:cTn>
                              </p:par>
                            </p:childTnLst>
                          </p:cTn>
                        </p:par>
                        <p:par>
                          <p:cTn id="32" fill="hold">
                            <p:stCondLst>
                              <p:cond delay="3250"/>
                            </p:stCondLst>
                            <p:childTnLst>
                              <p:par>
                                <p:cTn id="33" presetID="26" presetClass="entr" presetSubtype="0" fill="hold" grpId="0" nodeType="after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wipe(down)">
                                      <p:cBhvr>
                                        <p:cTn id="35" dur="580">
                                          <p:stCondLst>
                                            <p:cond delay="0"/>
                                          </p:stCondLst>
                                        </p:cTn>
                                        <p:tgtEl>
                                          <p:spTgt spid="2">
                                            <p:txEl>
                                              <p:pRg st="1" end="1"/>
                                            </p:txEl>
                                          </p:spTgt>
                                        </p:tgtEl>
                                      </p:cBhvr>
                                    </p:animEffect>
                                    <p:anim calcmode="lin" valueType="num">
                                      <p:cBhvr>
                                        <p:cTn id="3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2">
                                            <p:txEl>
                                              <p:pRg st="1" end="1"/>
                                            </p:txEl>
                                          </p:spTgt>
                                        </p:tgtEl>
                                      </p:cBhvr>
                                      <p:to x="100000" y="60000"/>
                                    </p:animScale>
                                    <p:animScale>
                                      <p:cBhvr>
                                        <p:cTn id="42" dur="166" decel="50000">
                                          <p:stCondLst>
                                            <p:cond delay="676"/>
                                          </p:stCondLst>
                                        </p:cTn>
                                        <p:tgtEl>
                                          <p:spTgt spid="2">
                                            <p:txEl>
                                              <p:pRg st="1" end="1"/>
                                            </p:txEl>
                                          </p:spTgt>
                                        </p:tgtEl>
                                      </p:cBhvr>
                                      <p:to x="100000" y="100000"/>
                                    </p:animScale>
                                    <p:animScale>
                                      <p:cBhvr>
                                        <p:cTn id="43" dur="26">
                                          <p:stCondLst>
                                            <p:cond delay="1312"/>
                                          </p:stCondLst>
                                        </p:cTn>
                                        <p:tgtEl>
                                          <p:spTgt spid="2">
                                            <p:txEl>
                                              <p:pRg st="1" end="1"/>
                                            </p:txEl>
                                          </p:spTgt>
                                        </p:tgtEl>
                                      </p:cBhvr>
                                      <p:to x="100000" y="80000"/>
                                    </p:animScale>
                                    <p:animScale>
                                      <p:cBhvr>
                                        <p:cTn id="44" dur="166" decel="50000">
                                          <p:stCondLst>
                                            <p:cond delay="1338"/>
                                          </p:stCondLst>
                                        </p:cTn>
                                        <p:tgtEl>
                                          <p:spTgt spid="2">
                                            <p:txEl>
                                              <p:pRg st="1" end="1"/>
                                            </p:txEl>
                                          </p:spTgt>
                                        </p:tgtEl>
                                      </p:cBhvr>
                                      <p:to x="100000" y="100000"/>
                                    </p:animScale>
                                    <p:animScale>
                                      <p:cBhvr>
                                        <p:cTn id="45" dur="26">
                                          <p:stCondLst>
                                            <p:cond delay="1642"/>
                                          </p:stCondLst>
                                        </p:cTn>
                                        <p:tgtEl>
                                          <p:spTgt spid="2">
                                            <p:txEl>
                                              <p:pRg st="1" end="1"/>
                                            </p:txEl>
                                          </p:spTgt>
                                        </p:tgtEl>
                                      </p:cBhvr>
                                      <p:to x="100000" y="90000"/>
                                    </p:animScale>
                                    <p:animScale>
                                      <p:cBhvr>
                                        <p:cTn id="46" dur="166" decel="50000">
                                          <p:stCondLst>
                                            <p:cond delay="1668"/>
                                          </p:stCondLst>
                                        </p:cTn>
                                        <p:tgtEl>
                                          <p:spTgt spid="2">
                                            <p:txEl>
                                              <p:pRg st="1" end="1"/>
                                            </p:txEl>
                                          </p:spTgt>
                                        </p:tgtEl>
                                      </p:cBhvr>
                                      <p:to x="100000" y="100000"/>
                                    </p:animScale>
                                    <p:animScale>
                                      <p:cBhvr>
                                        <p:cTn id="47" dur="26">
                                          <p:stCondLst>
                                            <p:cond delay="1808"/>
                                          </p:stCondLst>
                                        </p:cTn>
                                        <p:tgtEl>
                                          <p:spTgt spid="2">
                                            <p:txEl>
                                              <p:pRg st="1" end="1"/>
                                            </p:txEl>
                                          </p:spTgt>
                                        </p:tgtEl>
                                      </p:cBhvr>
                                      <p:to x="100000" y="95000"/>
                                    </p:animScale>
                                    <p:animScale>
                                      <p:cBhvr>
                                        <p:cTn id="48" dur="166" decel="50000">
                                          <p:stCondLst>
                                            <p:cond delay="1834"/>
                                          </p:stCondLst>
                                        </p:cTn>
                                        <p:tgtEl>
                                          <p:spTgt spid="2">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D7F33-F4FC-4777-9497-404849876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 y="0"/>
            <a:ext cx="12191392" cy="6858000"/>
          </a:xfrm>
          <a:prstGeom prst="rect">
            <a:avLst/>
          </a:prstGeom>
        </p:spPr>
      </p:pic>
      <p:sp>
        <p:nvSpPr>
          <p:cNvPr id="16" name="TextBox 15">
            <a:extLst>
              <a:ext uri="{FF2B5EF4-FFF2-40B4-BE49-F238E27FC236}">
                <a16:creationId xmlns:a16="http://schemas.microsoft.com/office/drawing/2014/main" id="{A979B792-BD7F-4C64-9055-52FB9E8BE3AE}"/>
              </a:ext>
            </a:extLst>
          </p:cNvPr>
          <p:cNvSpPr txBox="1"/>
          <p:nvPr/>
        </p:nvSpPr>
        <p:spPr>
          <a:xfrm>
            <a:off x="81644" y="128392"/>
            <a:ext cx="8832067" cy="400110"/>
          </a:xfrm>
          <a:prstGeom prst="rect">
            <a:avLst/>
          </a:prstGeom>
          <a:noFill/>
        </p:spPr>
        <p:txBody>
          <a:bodyPr wrap="square" rtlCol="0">
            <a:spAutoFit/>
          </a:bodyPr>
          <a:lstStyle/>
          <a:p>
            <a:pPr lvl="0">
              <a:defRPr/>
            </a:pPr>
            <a:r>
              <a:rPr lang="en-US" sz="2000" dirty="0">
                <a:ln>
                  <a:solidFill>
                    <a:srgbClr val="4472C4"/>
                  </a:solidFill>
                </a:ln>
                <a:solidFill>
                  <a:srgbClr val="FFFF00"/>
                </a:solidFill>
                <a:effectLst>
                  <a:outerShdw blurRad="50800" dist="38100" dir="2700000" algn="tl" rotWithShape="0">
                    <a:prstClr val="black">
                      <a:alpha val="40000"/>
                    </a:prstClr>
                  </a:outerShdw>
                </a:effectLst>
                <a:latin typeface="Peace Sans" panose="02000505040000020004" pitchFamily="2" charset="0"/>
              </a:rPr>
              <a:t># </a:t>
            </a:r>
            <a:r>
              <a:rPr kumimoji="0" lang="en-US" sz="2000" b="0" i="0" u="none" strike="noStrike" kern="1200" cap="none" spc="0" normalizeH="0" baseline="0" noProof="0" dirty="0" err="1">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DinnerTime</a:t>
            </a:r>
            <a:endPar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endParaRPr>
          </a:p>
        </p:txBody>
      </p:sp>
      <p:grpSp>
        <p:nvGrpSpPr>
          <p:cNvPr id="17" name="Group 16">
            <a:extLst>
              <a:ext uri="{FF2B5EF4-FFF2-40B4-BE49-F238E27FC236}">
                <a16:creationId xmlns:a16="http://schemas.microsoft.com/office/drawing/2014/main" id="{2DBEB9CB-D656-4B93-9411-D343BDB96BB3}"/>
              </a:ext>
            </a:extLst>
          </p:cNvPr>
          <p:cNvGrpSpPr/>
          <p:nvPr/>
        </p:nvGrpSpPr>
        <p:grpSpPr>
          <a:xfrm>
            <a:off x="9904221" y="172941"/>
            <a:ext cx="1938684" cy="311012"/>
            <a:chOff x="3593426" y="6058179"/>
            <a:chExt cx="1848818" cy="296595"/>
          </a:xfrm>
        </p:grpSpPr>
        <p:pic>
          <p:nvPicPr>
            <p:cNvPr id="19" name="Picture 18" descr="A close up of a knife&#10;&#10;Description automatically generated">
              <a:extLst>
                <a:ext uri="{FF2B5EF4-FFF2-40B4-BE49-F238E27FC236}">
                  <a16:creationId xmlns:a16="http://schemas.microsoft.com/office/drawing/2014/main" id="{DD19DA53-49D2-429C-94BE-B670D175D227}"/>
                </a:ext>
              </a:extLst>
            </p:cNvPr>
            <p:cNvPicPr>
              <a:picLocks noChangeAspect="1"/>
            </p:cNvPicPr>
            <p:nvPr/>
          </p:nvPicPr>
          <p:blipFill>
            <a:blip r:embed="rId3"/>
            <a:stretch>
              <a:fillRect/>
            </a:stretch>
          </p:blipFill>
          <p:spPr>
            <a:xfrm>
              <a:off x="3593426" y="6058179"/>
              <a:ext cx="671028" cy="296595"/>
            </a:xfrm>
            <a:prstGeom prst="rect">
              <a:avLst/>
            </a:prstGeom>
            <a:effectLst>
              <a:outerShdw blurRad="25400" dist="12700" dir="2700000" algn="tl" rotWithShape="0">
                <a:prstClr val="black">
                  <a:alpha val="49000"/>
                </a:prstClr>
              </a:outerShdw>
            </a:effectLst>
          </p:spPr>
        </p:pic>
        <p:grpSp>
          <p:nvGrpSpPr>
            <p:cNvPr id="21" name="Group 2">
              <a:extLst>
                <a:ext uri="{FF2B5EF4-FFF2-40B4-BE49-F238E27FC236}">
                  <a16:creationId xmlns:a16="http://schemas.microsoft.com/office/drawing/2014/main" id="{ACBF8019-D8CA-4AD2-9D3D-8CEBCF3C0E8D}"/>
                </a:ext>
              </a:extLst>
            </p:cNvPr>
            <p:cNvGrpSpPr>
              <a:grpSpLocks/>
            </p:cNvGrpSpPr>
            <p:nvPr/>
          </p:nvGrpSpPr>
          <p:grpSpPr bwMode="auto">
            <a:xfrm>
              <a:off x="4099491" y="6184827"/>
              <a:ext cx="1342753" cy="97681"/>
              <a:chOff x="694682174" y="824701425"/>
              <a:chExt cx="26817702" cy="1993701"/>
            </a:xfrm>
          </p:grpSpPr>
          <p:sp>
            <p:nvSpPr>
              <p:cNvPr id="22" name="WordArt 5">
                <a:extLst>
                  <a:ext uri="{FF2B5EF4-FFF2-40B4-BE49-F238E27FC236}">
                    <a16:creationId xmlns:a16="http://schemas.microsoft.com/office/drawing/2014/main" id="{72E7976C-0266-4909-8FDC-F3AC6142E7EE}"/>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CHURCH</a:t>
                </a:r>
              </a:p>
            </p:txBody>
          </p:sp>
          <p:sp>
            <p:nvSpPr>
              <p:cNvPr id="23" name="WordArt 4">
                <a:extLst>
                  <a:ext uri="{FF2B5EF4-FFF2-40B4-BE49-F238E27FC236}">
                    <a16:creationId xmlns:a16="http://schemas.microsoft.com/office/drawing/2014/main" id="{B09865EE-46EE-4565-9711-57FD407A76DE}"/>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5" name="TextBox 4">
            <a:extLst>
              <a:ext uri="{FF2B5EF4-FFF2-40B4-BE49-F238E27FC236}">
                <a16:creationId xmlns:a16="http://schemas.microsoft.com/office/drawing/2014/main" id="{805C5261-78A0-435F-B3E4-E2F5D6C746D5}"/>
              </a:ext>
            </a:extLst>
          </p:cNvPr>
          <p:cNvSpPr txBox="1"/>
          <p:nvPr/>
        </p:nvSpPr>
        <p:spPr>
          <a:xfrm>
            <a:off x="372950" y="1455508"/>
            <a:ext cx="11446099" cy="4031873"/>
          </a:xfrm>
          <a:prstGeom prst="rect">
            <a:avLst/>
          </a:prstGeom>
          <a:solidFill>
            <a:srgbClr val="FFFFFF">
              <a:alpha val="79000"/>
            </a:srgbClr>
          </a:solidFill>
          <a:ln w="34925">
            <a:solidFill>
              <a:srgbClr val="0070C0"/>
            </a:solidFill>
          </a:ln>
          <a:effectLst>
            <a:outerShdw blurRad="50800" dist="38100" dir="2700000" algn="tl" rotWithShape="0">
              <a:prstClr val="black">
                <a:alpha val="39000"/>
              </a:prstClr>
            </a:outerShdw>
          </a:effectLst>
        </p:spPr>
        <p:txBody>
          <a:bodyPr wrap="square" rtlCol="0">
            <a:spAutoFit/>
          </a:bodyPr>
          <a:lstStyle/>
          <a:p>
            <a:r>
              <a:rPr lang="en-US" sz="3200" dirty="0">
                <a:solidFill>
                  <a:srgbClr val="000000"/>
                </a:solidFill>
                <a:latin typeface="Peace Sans" panose="02000505040000020004" pitchFamily="50" charset="0"/>
              </a:rPr>
              <a:t>Jesus spoke in the language of parables. Using crystal-clear metaphors and provocatively simple stories Jesus described what the Kingdom was like. His most impassioned speeches were no more than common agricultural truisms, basic stories about seeds and manure and sheep, innocent stories laced with razor-sharp truth. </a:t>
            </a:r>
          </a:p>
          <a:p>
            <a:r>
              <a:rPr lang="en-US" sz="3200" dirty="0">
                <a:solidFill>
                  <a:srgbClr val="000000"/>
                </a:solidFill>
                <a:latin typeface="Peace Sans" panose="02000505040000020004" pitchFamily="50" charset="0"/>
              </a:rPr>
              <a:t>Don Everts- “Jesus With Dirty Feet”</a:t>
            </a:r>
            <a:endParaRPr lang="en-US" sz="3200" dirty="0">
              <a:solidFill>
                <a:srgbClr val="000000"/>
              </a:solidFill>
            </a:endParaRPr>
          </a:p>
        </p:txBody>
      </p:sp>
      <p:sp>
        <p:nvSpPr>
          <p:cNvPr id="10" name="TextBox 9">
            <a:extLst>
              <a:ext uri="{FF2B5EF4-FFF2-40B4-BE49-F238E27FC236}">
                <a16:creationId xmlns:a16="http://schemas.microsoft.com/office/drawing/2014/main" id="{EE4E6CAD-85B4-45BB-80C3-D5CB2B6206F5}"/>
              </a:ext>
            </a:extLst>
          </p:cNvPr>
          <p:cNvSpPr txBox="1"/>
          <p:nvPr/>
        </p:nvSpPr>
        <p:spPr>
          <a:xfrm>
            <a:off x="9948500" y="6458937"/>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#CoolStoryBro</a:t>
            </a:r>
          </a:p>
        </p:txBody>
      </p:sp>
      <p:sp>
        <p:nvSpPr>
          <p:cNvPr id="11" name="TextBox 10">
            <a:extLst>
              <a:ext uri="{FF2B5EF4-FFF2-40B4-BE49-F238E27FC236}">
                <a16:creationId xmlns:a16="http://schemas.microsoft.com/office/drawing/2014/main" id="{5180A225-700A-4174-9E0F-D28978E32150}"/>
              </a:ext>
            </a:extLst>
          </p:cNvPr>
          <p:cNvSpPr txBox="1"/>
          <p:nvPr/>
        </p:nvSpPr>
        <p:spPr>
          <a:xfrm>
            <a:off x="393565" y="6459984"/>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@JerryGodsey</a:t>
            </a:r>
          </a:p>
        </p:txBody>
      </p:sp>
    </p:spTree>
    <p:extLst>
      <p:ext uri="{BB962C8B-B14F-4D97-AF65-F5344CB8AC3E}">
        <p14:creationId xmlns:p14="http://schemas.microsoft.com/office/powerpoint/2010/main" val="2228045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D7F33-F4FC-4777-9497-404849876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 y="0"/>
            <a:ext cx="12191392" cy="6858000"/>
          </a:xfrm>
          <a:prstGeom prst="rect">
            <a:avLst/>
          </a:prstGeom>
        </p:spPr>
      </p:pic>
      <p:sp>
        <p:nvSpPr>
          <p:cNvPr id="16" name="TextBox 15">
            <a:extLst>
              <a:ext uri="{FF2B5EF4-FFF2-40B4-BE49-F238E27FC236}">
                <a16:creationId xmlns:a16="http://schemas.microsoft.com/office/drawing/2014/main" id="{A979B792-BD7F-4C64-9055-52FB9E8BE3AE}"/>
              </a:ext>
            </a:extLst>
          </p:cNvPr>
          <p:cNvSpPr txBox="1"/>
          <p:nvPr/>
        </p:nvSpPr>
        <p:spPr>
          <a:xfrm>
            <a:off x="81644" y="128392"/>
            <a:ext cx="8832067" cy="400110"/>
          </a:xfrm>
          <a:prstGeom prst="rect">
            <a:avLst/>
          </a:prstGeom>
          <a:noFill/>
        </p:spPr>
        <p:txBody>
          <a:bodyPr wrap="square" rtlCol="0">
            <a:spAutoFit/>
          </a:bodyPr>
          <a:lstStyle/>
          <a:p>
            <a:pPr lvl="0">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a:t>
            </a:r>
            <a:r>
              <a:rPr lang="en-US" sz="2000" dirty="0">
                <a:ln>
                  <a:solidFill>
                    <a:srgbClr val="4472C4"/>
                  </a:solidFill>
                </a:ln>
                <a:solidFill>
                  <a:srgbClr val="FFFF00"/>
                </a:solidFill>
                <a:effectLst>
                  <a:outerShdw blurRad="50800" dist="38100" dir="2700000" algn="tl" rotWithShape="0">
                    <a:prstClr val="black">
                      <a:alpha val="40000"/>
                    </a:prstClr>
                  </a:outerShdw>
                </a:effectLst>
                <a:latin typeface="Peace Sans" panose="02000505040000020004" pitchFamily="2" charset="0"/>
              </a:rPr>
              <a:t> </a:t>
            </a:r>
            <a:r>
              <a:rPr lang="en-US" sz="2000" dirty="0" err="1">
                <a:ln>
                  <a:solidFill>
                    <a:srgbClr val="4472C4"/>
                  </a:solidFill>
                </a:ln>
                <a:solidFill>
                  <a:srgbClr val="FFFF00"/>
                </a:solidFill>
                <a:effectLst>
                  <a:outerShdw blurRad="50800" dist="38100" dir="2700000" algn="tl" rotWithShape="0">
                    <a:prstClr val="black">
                      <a:alpha val="40000"/>
                    </a:prstClr>
                  </a:outerShdw>
                </a:effectLst>
                <a:latin typeface="Peace Sans" panose="02000505040000020004" pitchFamily="2" charset="0"/>
              </a:rPr>
              <a:t>TheFWord</a:t>
            </a:r>
            <a:endPar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endParaRPr>
          </a:p>
        </p:txBody>
      </p:sp>
      <p:grpSp>
        <p:nvGrpSpPr>
          <p:cNvPr id="17" name="Group 16">
            <a:extLst>
              <a:ext uri="{FF2B5EF4-FFF2-40B4-BE49-F238E27FC236}">
                <a16:creationId xmlns:a16="http://schemas.microsoft.com/office/drawing/2014/main" id="{2DBEB9CB-D656-4B93-9411-D343BDB96BB3}"/>
              </a:ext>
            </a:extLst>
          </p:cNvPr>
          <p:cNvGrpSpPr/>
          <p:nvPr/>
        </p:nvGrpSpPr>
        <p:grpSpPr>
          <a:xfrm>
            <a:off x="9904221" y="172941"/>
            <a:ext cx="1938684" cy="311012"/>
            <a:chOff x="3593426" y="6058179"/>
            <a:chExt cx="1848818" cy="296595"/>
          </a:xfrm>
        </p:grpSpPr>
        <p:pic>
          <p:nvPicPr>
            <p:cNvPr id="19" name="Picture 18" descr="A close up of a knife&#10;&#10;Description automatically generated">
              <a:extLst>
                <a:ext uri="{FF2B5EF4-FFF2-40B4-BE49-F238E27FC236}">
                  <a16:creationId xmlns:a16="http://schemas.microsoft.com/office/drawing/2014/main" id="{DD19DA53-49D2-429C-94BE-B670D175D227}"/>
                </a:ext>
              </a:extLst>
            </p:cNvPr>
            <p:cNvPicPr>
              <a:picLocks noChangeAspect="1"/>
            </p:cNvPicPr>
            <p:nvPr/>
          </p:nvPicPr>
          <p:blipFill>
            <a:blip r:embed="rId3"/>
            <a:stretch>
              <a:fillRect/>
            </a:stretch>
          </p:blipFill>
          <p:spPr>
            <a:xfrm>
              <a:off x="3593426" y="6058179"/>
              <a:ext cx="671028" cy="296595"/>
            </a:xfrm>
            <a:prstGeom prst="rect">
              <a:avLst/>
            </a:prstGeom>
            <a:effectLst>
              <a:outerShdw blurRad="25400" dist="12700" dir="2700000" algn="tl" rotWithShape="0">
                <a:prstClr val="black">
                  <a:alpha val="49000"/>
                </a:prstClr>
              </a:outerShdw>
            </a:effectLst>
          </p:spPr>
        </p:pic>
        <p:grpSp>
          <p:nvGrpSpPr>
            <p:cNvPr id="21" name="Group 2">
              <a:extLst>
                <a:ext uri="{FF2B5EF4-FFF2-40B4-BE49-F238E27FC236}">
                  <a16:creationId xmlns:a16="http://schemas.microsoft.com/office/drawing/2014/main" id="{ACBF8019-D8CA-4AD2-9D3D-8CEBCF3C0E8D}"/>
                </a:ext>
              </a:extLst>
            </p:cNvPr>
            <p:cNvGrpSpPr>
              <a:grpSpLocks/>
            </p:cNvGrpSpPr>
            <p:nvPr/>
          </p:nvGrpSpPr>
          <p:grpSpPr bwMode="auto">
            <a:xfrm>
              <a:off x="4099491" y="6184827"/>
              <a:ext cx="1342753" cy="97681"/>
              <a:chOff x="694682174" y="824701425"/>
              <a:chExt cx="26817702" cy="1993701"/>
            </a:xfrm>
          </p:grpSpPr>
          <p:sp>
            <p:nvSpPr>
              <p:cNvPr id="22" name="WordArt 5">
                <a:extLst>
                  <a:ext uri="{FF2B5EF4-FFF2-40B4-BE49-F238E27FC236}">
                    <a16:creationId xmlns:a16="http://schemas.microsoft.com/office/drawing/2014/main" id="{72E7976C-0266-4909-8FDC-F3AC6142E7EE}"/>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CHURCH</a:t>
                </a:r>
              </a:p>
            </p:txBody>
          </p:sp>
          <p:sp>
            <p:nvSpPr>
              <p:cNvPr id="23" name="WordArt 4">
                <a:extLst>
                  <a:ext uri="{FF2B5EF4-FFF2-40B4-BE49-F238E27FC236}">
                    <a16:creationId xmlns:a16="http://schemas.microsoft.com/office/drawing/2014/main" id="{B09865EE-46EE-4565-9711-57FD407A76DE}"/>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2" name="Flowchart: Manual Operation 1">
            <a:extLst>
              <a:ext uri="{FF2B5EF4-FFF2-40B4-BE49-F238E27FC236}">
                <a16:creationId xmlns:a16="http://schemas.microsoft.com/office/drawing/2014/main" id="{797FD066-F589-4E1B-AEB6-48599CFDCC19}"/>
              </a:ext>
            </a:extLst>
          </p:cNvPr>
          <p:cNvSpPr/>
          <p:nvPr/>
        </p:nvSpPr>
        <p:spPr>
          <a:xfrm rot="16200000">
            <a:off x="5331714" y="-4157097"/>
            <a:ext cx="1870141" cy="11152241"/>
          </a:xfrm>
          <a:prstGeom prst="flowChartManualOpera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63EC3E6-44FD-4EA7-A20C-B67E5F0507CD}"/>
              </a:ext>
            </a:extLst>
          </p:cNvPr>
          <p:cNvSpPr/>
          <p:nvPr/>
        </p:nvSpPr>
        <p:spPr>
          <a:xfrm>
            <a:off x="3049335" y="934077"/>
            <a:ext cx="5242141" cy="1107996"/>
          </a:xfrm>
          <a:prstGeom prst="rect">
            <a:avLst/>
          </a:prstGeom>
          <a:noFill/>
          <a:effectLst>
            <a:outerShdw blurRad="50800" dist="50800" dir="5400000" algn="ctr" rotWithShape="0">
              <a:schemeClr val="bg1">
                <a:lumMod val="50000"/>
              </a:schemeClr>
            </a:outerShdw>
          </a:effectLst>
        </p:spPr>
        <p:txBody>
          <a:bodyPr wrap="none" lIns="91440" tIns="45720" rIns="91440" bIns="45720">
            <a:spAutoFit/>
          </a:bodyPr>
          <a:lstStyle/>
          <a:p>
            <a:pPr algn="ctr"/>
            <a:r>
              <a:rPr lang="en-US" sz="6600" b="0" cap="none" spc="0" dirty="0">
                <a:ln w="25400">
                  <a:solidFill>
                    <a:srgbClr val="0070C0"/>
                  </a:solidFill>
                </a:ln>
                <a:solidFill>
                  <a:srgbClr val="FFFF00"/>
                </a:solidFill>
                <a:effectLst>
                  <a:outerShdw blurRad="38100" dist="19050" dir="2700000" algn="tl" rotWithShape="0">
                    <a:schemeClr val="dk1">
                      <a:alpha val="40000"/>
                    </a:schemeClr>
                  </a:outerShdw>
                </a:effectLst>
                <a:latin typeface="Peace Sans" panose="02000505040000020004" pitchFamily="50" charset="0"/>
              </a:rPr>
              <a:t>The Setting</a:t>
            </a:r>
          </a:p>
        </p:txBody>
      </p:sp>
      <p:sp>
        <p:nvSpPr>
          <p:cNvPr id="18" name="TextBox 17">
            <a:extLst>
              <a:ext uri="{FF2B5EF4-FFF2-40B4-BE49-F238E27FC236}">
                <a16:creationId xmlns:a16="http://schemas.microsoft.com/office/drawing/2014/main" id="{5D7BC24A-4B91-4D27-B70C-1D22DB5D3F41}"/>
              </a:ext>
            </a:extLst>
          </p:cNvPr>
          <p:cNvSpPr txBox="1"/>
          <p:nvPr/>
        </p:nvSpPr>
        <p:spPr>
          <a:xfrm>
            <a:off x="9948500" y="6458937"/>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#CoolStoryBro</a:t>
            </a:r>
          </a:p>
        </p:txBody>
      </p:sp>
      <p:sp>
        <p:nvSpPr>
          <p:cNvPr id="20" name="TextBox 19">
            <a:extLst>
              <a:ext uri="{FF2B5EF4-FFF2-40B4-BE49-F238E27FC236}">
                <a16:creationId xmlns:a16="http://schemas.microsoft.com/office/drawing/2014/main" id="{D8FACE4E-0303-40C4-AFAD-FFBF137EEB30}"/>
              </a:ext>
            </a:extLst>
          </p:cNvPr>
          <p:cNvSpPr txBox="1"/>
          <p:nvPr/>
        </p:nvSpPr>
        <p:spPr>
          <a:xfrm>
            <a:off x="393565" y="6459984"/>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@JerryGodsey</a:t>
            </a:r>
          </a:p>
        </p:txBody>
      </p:sp>
      <p:sp>
        <p:nvSpPr>
          <p:cNvPr id="24" name="TextBox 23">
            <a:extLst>
              <a:ext uri="{FF2B5EF4-FFF2-40B4-BE49-F238E27FC236}">
                <a16:creationId xmlns:a16="http://schemas.microsoft.com/office/drawing/2014/main" id="{5B1F46E4-480D-4B09-A32A-FD75627801D4}"/>
              </a:ext>
            </a:extLst>
          </p:cNvPr>
          <p:cNvSpPr txBox="1"/>
          <p:nvPr/>
        </p:nvSpPr>
        <p:spPr>
          <a:xfrm>
            <a:off x="372950" y="2838047"/>
            <a:ext cx="11446099" cy="2062103"/>
          </a:xfrm>
          <a:prstGeom prst="rect">
            <a:avLst/>
          </a:prstGeom>
          <a:solidFill>
            <a:srgbClr val="FFFFFF">
              <a:alpha val="79000"/>
            </a:srgbClr>
          </a:solidFill>
          <a:ln w="34925">
            <a:solidFill>
              <a:srgbClr val="0070C0"/>
            </a:solidFill>
          </a:ln>
          <a:effectLst>
            <a:outerShdw blurRad="50800" dist="38100" dir="2700000" algn="tl" rotWithShape="0">
              <a:prstClr val="black">
                <a:alpha val="39000"/>
              </a:prstClr>
            </a:outerShdw>
          </a:effectLst>
        </p:spPr>
        <p:txBody>
          <a:bodyPr wrap="square" rtlCol="0">
            <a:spAutoFit/>
          </a:bodyPr>
          <a:lstStyle/>
          <a:p>
            <a:pPr algn="l"/>
            <a:r>
              <a:rPr lang="en-US" sz="3200" b="1" i="0" dirty="0">
                <a:solidFill>
                  <a:srgbClr val="000000"/>
                </a:solidFill>
                <a:effectLst/>
                <a:latin typeface="Peace Sans" panose="02000505040000020004" pitchFamily="50" charset="0"/>
              </a:rPr>
              <a:t>Luke 14:7</a:t>
            </a:r>
          </a:p>
          <a:p>
            <a:r>
              <a:rPr lang="en-US" sz="3200" dirty="0">
                <a:solidFill>
                  <a:srgbClr val="000000"/>
                </a:solidFill>
              </a:rPr>
              <a:t>When Jesus noticed that all who had come to the dinner were trying to sit in the seats of honor near the head of the table, he gave them this advice: </a:t>
            </a:r>
          </a:p>
        </p:txBody>
      </p:sp>
    </p:spTree>
    <p:extLst>
      <p:ext uri="{BB962C8B-B14F-4D97-AF65-F5344CB8AC3E}">
        <p14:creationId xmlns:p14="http://schemas.microsoft.com/office/powerpoint/2010/main" val="2605883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D7F33-F4FC-4777-9497-404849876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 y="0"/>
            <a:ext cx="12191392" cy="6858000"/>
          </a:xfrm>
          <a:prstGeom prst="rect">
            <a:avLst/>
          </a:prstGeom>
        </p:spPr>
      </p:pic>
      <p:sp>
        <p:nvSpPr>
          <p:cNvPr id="16" name="TextBox 15">
            <a:extLst>
              <a:ext uri="{FF2B5EF4-FFF2-40B4-BE49-F238E27FC236}">
                <a16:creationId xmlns:a16="http://schemas.microsoft.com/office/drawing/2014/main" id="{A979B792-BD7F-4C64-9055-52FB9E8BE3AE}"/>
              </a:ext>
            </a:extLst>
          </p:cNvPr>
          <p:cNvSpPr txBox="1"/>
          <p:nvPr/>
        </p:nvSpPr>
        <p:spPr>
          <a:xfrm>
            <a:off x="81644" y="128392"/>
            <a:ext cx="8832067" cy="400110"/>
          </a:xfrm>
          <a:prstGeom prst="rect">
            <a:avLst/>
          </a:prstGeom>
          <a:noFill/>
        </p:spPr>
        <p:txBody>
          <a:bodyPr wrap="square" rtlCol="0">
            <a:spAutoFit/>
          </a:bodyPr>
          <a:lstStyle/>
          <a:p>
            <a:pPr lvl="0">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a:t>
            </a:r>
            <a:r>
              <a:rPr lang="en-US" sz="2000" dirty="0">
                <a:ln>
                  <a:solidFill>
                    <a:srgbClr val="4472C4"/>
                  </a:solidFill>
                </a:ln>
                <a:solidFill>
                  <a:srgbClr val="FFFF00"/>
                </a:solidFill>
                <a:effectLst>
                  <a:outerShdw blurRad="50800" dist="38100" dir="2700000" algn="tl" rotWithShape="0">
                    <a:prstClr val="black">
                      <a:alpha val="40000"/>
                    </a:prstClr>
                  </a:outerShdw>
                </a:effectLst>
                <a:latin typeface="Peace Sans" panose="02000505040000020004" pitchFamily="2" charset="0"/>
              </a:rPr>
              <a:t> </a:t>
            </a:r>
            <a:r>
              <a:rPr lang="en-US" sz="2000" dirty="0" err="1">
                <a:ln>
                  <a:solidFill>
                    <a:srgbClr val="4472C4"/>
                  </a:solidFill>
                </a:ln>
                <a:solidFill>
                  <a:srgbClr val="FFFF00"/>
                </a:solidFill>
                <a:effectLst>
                  <a:outerShdw blurRad="50800" dist="38100" dir="2700000" algn="tl" rotWithShape="0">
                    <a:prstClr val="black">
                      <a:alpha val="40000"/>
                    </a:prstClr>
                  </a:outerShdw>
                </a:effectLst>
                <a:latin typeface="Peace Sans" panose="02000505040000020004" pitchFamily="2" charset="0"/>
              </a:rPr>
              <a:t>TheFWord</a:t>
            </a:r>
            <a:endPar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endParaRPr>
          </a:p>
        </p:txBody>
      </p:sp>
      <p:grpSp>
        <p:nvGrpSpPr>
          <p:cNvPr id="17" name="Group 16">
            <a:extLst>
              <a:ext uri="{FF2B5EF4-FFF2-40B4-BE49-F238E27FC236}">
                <a16:creationId xmlns:a16="http://schemas.microsoft.com/office/drawing/2014/main" id="{2DBEB9CB-D656-4B93-9411-D343BDB96BB3}"/>
              </a:ext>
            </a:extLst>
          </p:cNvPr>
          <p:cNvGrpSpPr/>
          <p:nvPr/>
        </p:nvGrpSpPr>
        <p:grpSpPr>
          <a:xfrm>
            <a:off x="9904221" y="172941"/>
            <a:ext cx="1938684" cy="311012"/>
            <a:chOff x="3593426" y="6058179"/>
            <a:chExt cx="1848818" cy="296595"/>
          </a:xfrm>
        </p:grpSpPr>
        <p:pic>
          <p:nvPicPr>
            <p:cNvPr id="19" name="Picture 18" descr="A close up of a knife&#10;&#10;Description automatically generated">
              <a:extLst>
                <a:ext uri="{FF2B5EF4-FFF2-40B4-BE49-F238E27FC236}">
                  <a16:creationId xmlns:a16="http://schemas.microsoft.com/office/drawing/2014/main" id="{DD19DA53-49D2-429C-94BE-B670D175D227}"/>
                </a:ext>
              </a:extLst>
            </p:cNvPr>
            <p:cNvPicPr>
              <a:picLocks noChangeAspect="1"/>
            </p:cNvPicPr>
            <p:nvPr/>
          </p:nvPicPr>
          <p:blipFill>
            <a:blip r:embed="rId3"/>
            <a:stretch>
              <a:fillRect/>
            </a:stretch>
          </p:blipFill>
          <p:spPr>
            <a:xfrm>
              <a:off x="3593426" y="6058179"/>
              <a:ext cx="671028" cy="296595"/>
            </a:xfrm>
            <a:prstGeom prst="rect">
              <a:avLst/>
            </a:prstGeom>
            <a:effectLst>
              <a:outerShdw blurRad="25400" dist="12700" dir="2700000" algn="tl" rotWithShape="0">
                <a:prstClr val="black">
                  <a:alpha val="49000"/>
                </a:prstClr>
              </a:outerShdw>
            </a:effectLst>
          </p:spPr>
        </p:pic>
        <p:grpSp>
          <p:nvGrpSpPr>
            <p:cNvPr id="21" name="Group 2">
              <a:extLst>
                <a:ext uri="{FF2B5EF4-FFF2-40B4-BE49-F238E27FC236}">
                  <a16:creationId xmlns:a16="http://schemas.microsoft.com/office/drawing/2014/main" id="{ACBF8019-D8CA-4AD2-9D3D-8CEBCF3C0E8D}"/>
                </a:ext>
              </a:extLst>
            </p:cNvPr>
            <p:cNvGrpSpPr>
              <a:grpSpLocks/>
            </p:cNvGrpSpPr>
            <p:nvPr/>
          </p:nvGrpSpPr>
          <p:grpSpPr bwMode="auto">
            <a:xfrm>
              <a:off x="4099491" y="6184827"/>
              <a:ext cx="1342753" cy="97681"/>
              <a:chOff x="694682174" y="824701425"/>
              <a:chExt cx="26817702" cy="1993701"/>
            </a:xfrm>
          </p:grpSpPr>
          <p:sp>
            <p:nvSpPr>
              <p:cNvPr id="22" name="WordArt 5">
                <a:extLst>
                  <a:ext uri="{FF2B5EF4-FFF2-40B4-BE49-F238E27FC236}">
                    <a16:creationId xmlns:a16="http://schemas.microsoft.com/office/drawing/2014/main" id="{72E7976C-0266-4909-8FDC-F3AC6142E7EE}"/>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CHURCH</a:t>
                </a:r>
              </a:p>
            </p:txBody>
          </p:sp>
          <p:sp>
            <p:nvSpPr>
              <p:cNvPr id="23" name="WordArt 4">
                <a:extLst>
                  <a:ext uri="{FF2B5EF4-FFF2-40B4-BE49-F238E27FC236}">
                    <a16:creationId xmlns:a16="http://schemas.microsoft.com/office/drawing/2014/main" id="{B09865EE-46EE-4565-9711-57FD407A76DE}"/>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2" name="Flowchart: Manual Operation 1">
            <a:extLst>
              <a:ext uri="{FF2B5EF4-FFF2-40B4-BE49-F238E27FC236}">
                <a16:creationId xmlns:a16="http://schemas.microsoft.com/office/drawing/2014/main" id="{797FD066-F589-4E1B-AEB6-48599CFDCC19}"/>
              </a:ext>
            </a:extLst>
          </p:cNvPr>
          <p:cNvSpPr/>
          <p:nvPr/>
        </p:nvSpPr>
        <p:spPr>
          <a:xfrm rot="16200000">
            <a:off x="5331714" y="-4157097"/>
            <a:ext cx="1870141" cy="11152241"/>
          </a:xfrm>
          <a:prstGeom prst="flowChartManualOpera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63EC3E6-44FD-4EA7-A20C-B67E5F0507CD}"/>
              </a:ext>
            </a:extLst>
          </p:cNvPr>
          <p:cNvSpPr/>
          <p:nvPr/>
        </p:nvSpPr>
        <p:spPr>
          <a:xfrm>
            <a:off x="3049335" y="934077"/>
            <a:ext cx="5242141" cy="1107996"/>
          </a:xfrm>
          <a:prstGeom prst="rect">
            <a:avLst/>
          </a:prstGeom>
          <a:noFill/>
          <a:effectLst>
            <a:outerShdw blurRad="50800" dist="50800" dir="5400000" algn="ctr" rotWithShape="0">
              <a:schemeClr val="bg1">
                <a:lumMod val="50000"/>
              </a:schemeClr>
            </a:outerShdw>
          </a:effectLst>
        </p:spPr>
        <p:txBody>
          <a:bodyPr wrap="none" lIns="91440" tIns="45720" rIns="91440" bIns="45720">
            <a:spAutoFit/>
          </a:bodyPr>
          <a:lstStyle/>
          <a:p>
            <a:pPr algn="ctr"/>
            <a:r>
              <a:rPr lang="en-US" sz="6600" b="0" cap="none" spc="0" dirty="0">
                <a:ln w="25400">
                  <a:solidFill>
                    <a:srgbClr val="0070C0"/>
                  </a:solidFill>
                </a:ln>
                <a:solidFill>
                  <a:srgbClr val="FFFF00"/>
                </a:solidFill>
                <a:effectLst>
                  <a:outerShdw blurRad="38100" dist="19050" dir="2700000" algn="tl" rotWithShape="0">
                    <a:schemeClr val="dk1">
                      <a:alpha val="40000"/>
                    </a:schemeClr>
                  </a:outerShdw>
                </a:effectLst>
                <a:latin typeface="Peace Sans" panose="02000505040000020004" pitchFamily="50" charset="0"/>
              </a:rPr>
              <a:t>The Setting</a:t>
            </a:r>
          </a:p>
        </p:txBody>
      </p:sp>
      <p:sp>
        <p:nvSpPr>
          <p:cNvPr id="18" name="TextBox 17">
            <a:extLst>
              <a:ext uri="{FF2B5EF4-FFF2-40B4-BE49-F238E27FC236}">
                <a16:creationId xmlns:a16="http://schemas.microsoft.com/office/drawing/2014/main" id="{5D7BC24A-4B91-4D27-B70C-1D22DB5D3F41}"/>
              </a:ext>
            </a:extLst>
          </p:cNvPr>
          <p:cNvSpPr txBox="1"/>
          <p:nvPr/>
        </p:nvSpPr>
        <p:spPr>
          <a:xfrm>
            <a:off x="9948500" y="6458937"/>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#CoolStoryBro</a:t>
            </a:r>
          </a:p>
        </p:txBody>
      </p:sp>
      <p:sp>
        <p:nvSpPr>
          <p:cNvPr id="20" name="TextBox 19">
            <a:extLst>
              <a:ext uri="{FF2B5EF4-FFF2-40B4-BE49-F238E27FC236}">
                <a16:creationId xmlns:a16="http://schemas.microsoft.com/office/drawing/2014/main" id="{D8FACE4E-0303-40C4-AFAD-FFBF137EEB30}"/>
              </a:ext>
            </a:extLst>
          </p:cNvPr>
          <p:cNvSpPr txBox="1"/>
          <p:nvPr/>
        </p:nvSpPr>
        <p:spPr>
          <a:xfrm>
            <a:off x="393565" y="6459984"/>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@JerryGodsey</a:t>
            </a:r>
          </a:p>
        </p:txBody>
      </p:sp>
      <p:sp>
        <p:nvSpPr>
          <p:cNvPr id="24" name="TextBox 23">
            <a:extLst>
              <a:ext uri="{FF2B5EF4-FFF2-40B4-BE49-F238E27FC236}">
                <a16:creationId xmlns:a16="http://schemas.microsoft.com/office/drawing/2014/main" id="{5B1F46E4-480D-4B09-A32A-FD75627801D4}"/>
              </a:ext>
            </a:extLst>
          </p:cNvPr>
          <p:cNvSpPr txBox="1"/>
          <p:nvPr/>
        </p:nvSpPr>
        <p:spPr>
          <a:xfrm>
            <a:off x="372950" y="2838047"/>
            <a:ext cx="11446099" cy="3046988"/>
          </a:xfrm>
          <a:prstGeom prst="rect">
            <a:avLst/>
          </a:prstGeom>
          <a:solidFill>
            <a:srgbClr val="FFFFFF">
              <a:alpha val="79000"/>
            </a:srgbClr>
          </a:solidFill>
          <a:ln w="34925">
            <a:solidFill>
              <a:srgbClr val="0070C0"/>
            </a:solidFill>
          </a:ln>
          <a:effectLst>
            <a:outerShdw blurRad="50800" dist="38100" dir="2700000" algn="tl" rotWithShape="0">
              <a:prstClr val="black">
                <a:alpha val="39000"/>
              </a:prstClr>
            </a:outerShdw>
          </a:effectLst>
        </p:spPr>
        <p:txBody>
          <a:bodyPr wrap="square" rtlCol="0">
            <a:spAutoFit/>
          </a:bodyPr>
          <a:lstStyle/>
          <a:p>
            <a:pPr algn="l"/>
            <a:r>
              <a:rPr lang="en-US" sz="3200" b="1" i="0" dirty="0">
                <a:solidFill>
                  <a:srgbClr val="000000"/>
                </a:solidFill>
                <a:effectLst/>
                <a:latin typeface="Peace Sans" panose="02000505040000020004" pitchFamily="50" charset="0"/>
              </a:rPr>
              <a:t>Luke 14:8-11</a:t>
            </a:r>
            <a:endParaRPr lang="en-US" sz="3200" dirty="0">
              <a:solidFill>
                <a:srgbClr val="000000"/>
              </a:solidFill>
            </a:endParaRPr>
          </a:p>
          <a:p>
            <a:r>
              <a:rPr lang="en-US" sz="3200" baseline="30000" dirty="0">
                <a:solidFill>
                  <a:srgbClr val="000000"/>
                </a:solidFill>
              </a:rPr>
              <a:t>8</a:t>
            </a:r>
            <a:r>
              <a:rPr lang="en-US" sz="3200" dirty="0">
                <a:solidFill>
                  <a:srgbClr val="000000"/>
                </a:solidFill>
              </a:rPr>
              <a:t> “When you are invited to a wedding feast, don’t sit in the seat of honor. What if someone who is more distinguished than you has also been invited? </a:t>
            </a:r>
            <a:r>
              <a:rPr lang="en-US" sz="3200" baseline="30000" dirty="0">
                <a:solidFill>
                  <a:srgbClr val="000000"/>
                </a:solidFill>
              </a:rPr>
              <a:t>9</a:t>
            </a:r>
            <a:r>
              <a:rPr lang="en-US" sz="3200" dirty="0">
                <a:solidFill>
                  <a:srgbClr val="000000"/>
                </a:solidFill>
              </a:rPr>
              <a:t> The host will come and say, ‘Give this person your seat.’ Then you will be embarrassed, and you will have to take whatever seat is left at the foot of the table!</a:t>
            </a:r>
          </a:p>
        </p:txBody>
      </p:sp>
    </p:spTree>
    <p:extLst>
      <p:ext uri="{BB962C8B-B14F-4D97-AF65-F5344CB8AC3E}">
        <p14:creationId xmlns:p14="http://schemas.microsoft.com/office/powerpoint/2010/main" val="3470348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D7F33-F4FC-4777-9497-404849876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 y="0"/>
            <a:ext cx="12191392" cy="6858000"/>
          </a:xfrm>
          <a:prstGeom prst="rect">
            <a:avLst/>
          </a:prstGeom>
        </p:spPr>
      </p:pic>
      <p:sp>
        <p:nvSpPr>
          <p:cNvPr id="16" name="TextBox 15">
            <a:extLst>
              <a:ext uri="{FF2B5EF4-FFF2-40B4-BE49-F238E27FC236}">
                <a16:creationId xmlns:a16="http://schemas.microsoft.com/office/drawing/2014/main" id="{A979B792-BD7F-4C64-9055-52FB9E8BE3AE}"/>
              </a:ext>
            </a:extLst>
          </p:cNvPr>
          <p:cNvSpPr txBox="1"/>
          <p:nvPr/>
        </p:nvSpPr>
        <p:spPr>
          <a:xfrm>
            <a:off x="81644" y="128392"/>
            <a:ext cx="8832067" cy="400110"/>
          </a:xfrm>
          <a:prstGeom prst="rect">
            <a:avLst/>
          </a:prstGeom>
          <a:noFill/>
        </p:spPr>
        <p:txBody>
          <a:bodyPr wrap="square" rtlCol="0">
            <a:spAutoFit/>
          </a:bodyPr>
          <a:lstStyle/>
          <a:p>
            <a:pPr lvl="0">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a:t>
            </a:r>
            <a:r>
              <a:rPr lang="en-US" sz="2000" dirty="0">
                <a:ln>
                  <a:solidFill>
                    <a:srgbClr val="4472C4"/>
                  </a:solidFill>
                </a:ln>
                <a:solidFill>
                  <a:srgbClr val="FFFF00"/>
                </a:solidFill>
                <a:effectLst>
                  <a:outerShdw blurRad="50800" dist="38100" dir="2700000" algn="tl" rotWithShape="0">
                    <a:prstClr val="black">
                      <a:alpha val="40000"/>
                    </a:prstClr>
                  </a:outerShdw>
                </a:effectLst>
                <a:latin typeface="Peace Sans" panose="02000505040000020004" pitchFamily="2" charset="0"/>
              </a:rPr>
              <a:t> </a:t>
            </a:r>
            <a:r>
              <a:rPr lang="en-US" sz="2000" dirty="0" err="1">
                <a:ln>
                  <a:solidFill>
                    <a:srgbClr val="4472C4"/>
                  </a:solidFill>
                </a:ln>
                <a:solidFill>
                  <a:srgbClr val="FFFF00"/>
                </a:solidFill>
                <a:effectLst>
                  <a:outerShdw blurRad="50800" dist="38100" dir="2700000" algn="tl" rotWithShape="0">
                    <a:prstClr val="black">
                      <a:alpha val="40000"/>
                    </a:prstClr>
                  </a:outerShdw>
                </a:effectLst>
                <a:latin typeface="Peace Sans" panose="02000505040000020004" pitchFamily="2" charset="0"/>
              </a:rPr>
              <a:t>TheFWord</a:t>
            </a:r>
            <a:endPar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endParaRPr>
          </a:p>
        </p:txBody>
      </p:sp>
      <p:grpSp>
        <p:nvGrpSpPr>
          <p:cNvPr id="17" name="Group 16">
            <a:extLst>
              <a:ext uri="{FF2B5EF4-FFF2-40B4-BE49-F238E27FC236}">
                <a16:creationId xmlns:a16="http://schemas.microsoft.com/office/drawing/2014/main" id="{2DBEB9CB-D656-4B93-9411-D343BDB96BB3}"/>
              </a:ext>
            </a:extLst>
          </p:cNvPr>
          <p:cNvGrpSpPr/>
          <p:nvPr/>
        </p:nvGrpSpPr>
        <p:grpSpPr>
          <a:xfrm>
            <a:off x="9904221" y="172941"/>
            <a:ext cx="1938684" cy="311012"/>
            <a:chOff x="3593426" y="6058179"/>
            <a:chExt cx="1848818" cy="296595"/>
          </a:xfrm>
        </p:grpSpPr>
        <p:pic>
          <p:nvPicPr>
            <p:cNvPr id="19" name="Picture 18" descr="A close up of a knife&#10;&#10;Description automatically generated">
              <a:extLst>
                <a:ext uri="{FF2B5EF4-FFF2-40B4-BE49-F238E27FC236}">
                  <a16:creationId xmlns:a16="http://schemas.microsoft.com/office/drawing/2014/main" id="{DD19DA53-49D2-429C-94BE-B670D175D227}"/>
                </a:ext>
              </a:extLst>
            </p:cNvPr>
            <p:cNvPicPr>
              <a:picLocks noChangeAspect="1"/>
            </p:cNvPicPr>
            <p:nvPr/>
          </p:nvPicPr>
          <p:blipFill>
            <a:blip r:embed="rId3"/>
            <a:stretch>
              <a:fillRect/>
            </a:stretch>
          </p:blipFill>
          <p:spPr>
            <a:xfrm>
              <a:off x="3593426" y="6058179"/>
              <a:ext cx="671028" cy="296595"/>
            </a:xfrm>
            <a:prstGeom prst="rect">
              <a:avLst/>
            </a:prstGeom>
            <a:effectLst>
              <a:outerShdw blurRad="25400" dist="12700" dir="2700000" algn="tl" rotWithShape="0">
                <a:prstClr val="black">
                  <a:alpha val="49000"/>
                </a:prstClr>
              </a:outerShdw>
            </a:effectLst>
          </p:spPr>
        </p:pic>
        <p:grpSp>
          <p:nvGrpSpPr>
            <p:cNvPr id="21" name="Group 2">
              <a:extLst>
                <a:ext uri="{FF2B5EF4-FFF2-40B4-BE49-F238E27FC236}">
                  <a16:creationId xmlns:a16="http://schemas.microsoft.com/office/drawing/2014/main" id="{ACBF8019-D8CA-4AD2-9D3D-8CEBCF3C0E8D}"/>
                </a:ext>
              </a:extLst>
            </p:cNvPr>
            <p:cNvGrpSpPr>
              <a:grpSpLocks/>
            </p:cNvGrpSpPr>
            <p:nvPr/>
          </p:nvGrpSpPr>
          <p:grpSpPr bwMode="auto">
            <a:xfrm>
              <a:off x="4099491" y="6184827"/>
              <a:ext cx="1342753" cy="97681"/>
              <a:chOff x="694682174" y="824701425"/>
              <a:chExt cx="26817702" cy="1993701"/>
            </a:xfrm>
          </p:grpSpPr>
          <p:sp>
            <p:nvSpPr>
              <p:cNvPr id="22" name="WordArt 5">
                <a:extLst>
                  <a:ext uri="{FF2B5EF4-FFF2-40B4-BE49-F238E27FC236}">
                    <a16:creationId xmlns:a16="http://schemas.microsoft.com/office/drawing/2014/main" id="{72E7976C-0266-4909-8FDC-F3AC6142E7EE}"/>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CHURCH</a:t>
                </a:r>
              </a:p>
            </p:txBody>
          </p:sp>
          <p:sp>
            <p:nvSpPr>
              <p:cNvPr id="23" name="WordArt 4">
                <a:extLst>
                  <a:ext uri="{FF2B5EF4-FFF2-40B4-BE49-F238E27FC236}">
                    <a16:creationId xmlns:a16="http://schemas.microsoft.com/office/drawing/2014/main" id="{B09865EE-46EE-4565-9711-57FD407A76DE}"/>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2" name="Flowchart: Manual Operation 1">
            <a:extLst>
              <a:ext uri="{FF2B5EF4-FFF2-40B4-BE49-F238E27FC236}">
                <a16:creationId xmlns:a16="http://schemas.microsoft.com/office/drawing/2014/main" id="{797FD066-F589-4E1B-AEB6-48599CFDCC19}"/>
              </a:ext>
            </a:extLst>
          </p:cNvPr>
          <p:cNvSpPr/>
          <p:nvPr/>
        </p:nvSpPr>
        <p:spPr>
          <a:xfrm rot="16200000">
            <a:off x="5331714" y="-4157097"/>
            <a:ext cx="1870141" cy="11152241"/>
          </a:xfrm>
          <a:prstGeom prst="flowChartManualOpera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63EC3E6-44FD-4EA7-A20C-B67E5F0507CD}"/>
              </a:ext>
            </a:extLst>
          </p:cNvPr>
          <p:cNvSpPr/>
          <p:nvPr/>
        </p:nvSpPr>
        <p:spPr>
          <a:xfrm>
            <a:off x="3049335" y="934077"/>
            <a:ext cx="5242141" cy="1107996"/>
          </a:xfrm>
          <a:prstGeom prst="rect">
            <a:avLst/>
          </a:prstGeom>
          <a:noFill/>
          <a:effectLst>
            <a:outerShdw blurRad="50800" dist="50800" dir="5400000" algn="ctr" rotWithShape="0">
              <a:schemeClr val="bg1">
                <a:lumMod val="50000"/>
              </a:schemeClr>
            </a:outerShdw>
          </a:effectLst>
        </p:spPr>
        <p:txBody>
          <a:bodyPr wrap="none" lIns="91440" tIns="45720" rIns="91440" bIns="45720">
            <a:spAutoFit/>
          </a:bodyPr>
          <a:lstStyle/>
          <a:p>
            <a:pPr algn="ctr"/>
            <a:r>
              <a:rPr lang="en-US" sz="6600" b="0" cap="none" spc="0" dirty="0">
                <a:ln w="25400">
                  <a:solidFill>
                    <a:srgbClr val="0070C0"/>
                  </a:solidFill>
                </a:ln>
                <a:solidFill>
                  <a:srgbClr val="FFFF00"/>
                </a:solidFill>
                <a:effectLst>
                  <a:outerShdw blurRad="38100" dist="19050" dir="2700000" algn="tl" rotWithShape="0">
                    <a:schemeClr val="dk1">
                      <a:alpha val="40000"/>
                    </a:schemeClr>
                  </a:outerShdw>
                </a:effectLst>
                <a:latin typeface="Peace Sans" panose="02000505040000020004" pitchFamily="50" charset="0"/>
              </a:rPr>
              <a:t>The Setting</a:t>
            </a:r>
          </a:p>
        </p:txBody>
      </p:sp>
      <p:sp>
        <p:nvSpPr>
          <p:cNvPr id="18" name="TextBox 17">
            <a:extLst>
              <a:ext uri="{FF2B5EF4-FFF2-40B4-BE49-F238E27FC236}">
                <a16:creationId xmlns:a16="http://schemas.microsoft.com/office/drawing/2014/main" id="{5D7BC24A-4B91-4D27-B70C-1D22DB5D3F41}"/>
              </a:ext>
            </a:extLst>
          </p:cNvPr>
          <p:cNvSpPr txBox="1"/>
          <p:nvPr/>
        </p:nvSpPr>
        <p:spPr>
          <a:xfrm>
            <a:off x="9948500" y="6458937"/>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#CoolStoryBro</a:t>
            </a:r>
          </a:p>
        </p:txBody>
      </p:sp>
      <p:sp>
        <p:nvSpPr>
          <p:cNvPr id="20" name="TextBox 19">
            <a:extLst>
              <a:ext uri="{FF2B5EF4-FFF2-40B4-BE49-F238E27FC236}">
                <a16:creationId xmlns:a16="http://schemas.microsoft.com/office/drawing/2014/main" id="{D8FACE4E-0303-40C4-AFAD-FFBF137EEB30}"/>
              </a:ext>
            </a:extLst>
          </p:cNvPr>
          <p:cNvSpPr txBox="1"/>
          <p:nvPr/>
        </p:nvSpPr>
        <p:spPr>
          <a:xfrm>
            <a:off x="393565" y="6459984"/>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@JerryGodsey</a:t>
            </a:r>
          </a:p>
        </p:txBody>
      </p:sp>
      <p:sp>
        <p:nvSpPr>
          <p:cNvPr id="24" name="TextBox 23">
            <a:extLst>
              <a:ext uri="{FF2B5EF4-FFF2-40B4-BE49-F238E27FC236}">
                <a16:creationId xmlns:a16="http://schemas.microsoft.com/office/drawing/2014/main" id="{5B1F46E4-480D-4B09-A32A-FD75627801D4}"/>
              </a:ext>
            </a:extLst>
          </p:cNvPr>
          <p:cNvSpPr txBox="1"/>
          <p:nvPr/>
        </p:nvSpPr>
        <p:spPr>
          <a:xfrm>
            <a:off x="372950" y="2838047"/>
            <a:ext cx="11446099" cy="3046988"/>
          </a:xfrm>
          <a:prstGeom prst="rect">
            <a:avLst/>
          </a:prstGeom>
          <a:solidFill>
            <a:srgbClr val="FFFFFF">
              <a:alpha val="79000"/>
            </a:srgbClr>
          </a:solidFill>
          <a:ln w="34925">
            <a:solidFill>
              <a:srgbClr val="0070C0"/>
            </a:solidFill>
          </a:ln>
          <a:effectLst>
            <a:outerShdw blurRad="50800" dist="38100" dir="2700000" algn="tl" rotWithShape="0">
              <a:prstClr val="black">
                <a:alpha val="39000"/>
              </a:prstClr>
            </a:outerShdw>
          </a:effectLst>
        </p:spPr>
        <p:txBody>
          <a:bodyPr wrap="square" rtlCol="0">
            <a:spAutoFit/>
          </a:bodyPr>
          <a:lstStyle/>
          <a:p>
            <a:pPr algn="l"/>
            <a:r>
              <a:rPr lang="en-US" sz="3200" b="1" i="0" dirty="0">
                <a:solidFill>
                  <a:srgbClr val="000000"/>
                </a:solidFill>
                <a:effectLst/>
                <a:latin typeface="Peace Sans" panose="02000505040000020004" pitchFamily="50" charset="0"/>
              </a:rPr>
              <a:t>Luke 14:8-11</a:t>
            </a:r>
            <a:endParaRPr lang="en-US" sz="3200" dirty="0">
              <a:solidFill>
                <a:srgbClr val="000000"/>
              </a:solidFill>
            </a:endParaRPr>
          </a:p>
          <a:p>
            <a:r>
              <a:rPr lang="en-US" sz="3200" baseline="30000" dirty="0">
                <a:solidFill>
                  <a:srgbClr val="000000"/>
                </a:solidFill>
              </a:rPr>
              <a:t>10</a:t>
            </a:r>
            <a:r>
              <a:rPr lang="en-US" sz="3200" dirty="0">
                <a:solidFill>
                  <a:srgbClr val="000000"/>
                </a:solidFill>
              </a:rPr>
              <a:t> “Instead, take the lowest place at the foot of the table. Then when your host sees you, he will come and say, ‘Friend, we have a better place for you!’ Then you will be honored in front of all the other guests. </a:t>
            </a:r>
            <a:r>
              <a:rPr lang="en-US" sz="3200" baseline="30000" dirty="0">
                <a:solidFill>
                  <a:srgbClr val="000000"/>
                </a:solidFill>
              </a:rPr>
              <a:t>11</a:t>
            </a:r>
            <a:r>
              <a:rPr lang="en-US" sz="3200" dirty="0">
                <a:solidFill>
                  <a:srgbClr val="000000"/>
                </a:solidFill>
              </a:rPr>
              <a:t> For those who exalt themselves will be humbled, and those who humble themselves will be exalted.” </a:t>
            </a:r>
          </a:p>
        </p:txBody>
      </p:sp>
    </p:spTree>
    <p:extLst>
      <p:ext uri="{BB962C8B-B14F-4D97-AF65-F5344CB8AC3E}">
        <p14:creationId xmlns:p14="http://schemas.microsoft.com/office/powerpoint/2010/main" val="3931984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D7F33-F4FC-4777-9497-404849876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 y="0"/>
            <a:ext cx="12191392" cy="6858000"/>
          </a:xfrm>
          <a:prstGeom prst="rect">
            <a:avLst/>
          </a:prstGeom>
        </p:spPr>
      </p:pic>
      <p:sp>
        <p:nvSpPr>
          <p:cNvPr id="16" name="TextBox 15">
            <a:extLst>
              <a:ext uri="{FF2B5EF4-FFF2-40B4-BE49-F238E27FC236}">
                <a16:creationId xmlns:a16="http://schemas.microsoft.com/office/drawing/2014/main" id="{A979B792-BD7F-4C64-9055-52FB9E8BE3AE}"/>
              </a:ext>
            </a:extLst>
          </p:cNvPr>
          <p:cNvSpPr txBox="1"/>
          <p:nvPr/>
        </p:nvSpPr>
        <p:spPr>
          <a:xfrm>
            <a:off x="81644" y="128392"/>
            <a:ext cx="8832067" cy="400110"/>
          </a:xfrm>
          <a:prstGeom prst="rect">
            <a:avLst/>
          </a:prstGeom>
          <a:noFill/>
        </p:spPr>
        <p:txBody>
          <a:bodyPr wrap="square" rtlCol="0">
            <a:spAutoFit/>
          </a:bodyPr>
          <a:lstStyle/>
          <a:p>
            <a:pPr lvl="0">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a:t>
            </a:r>
            <a:r>
              <a:rPr lang="en-US" sz="2000" dirty="0">
                <a:ln>
                  <a:solidFill>
                    <a:srgbClr val="4472C4"/>
                  </a:solidFill>
                </a:ln>
                <a:solidFill>
                  <a:srgbClr val="FFFF00"/>
                </a:solidFill>
                <a:effectLst>
                  <a:outerShdw blurRad="50800" dist="38100" dir="2700000" algn="tl" rotWithShape="0">
                    <a:prstClr val="black">
                      <a:alpha val="40000"/>
                    </a:prstClr>
                  </a:outerShdw>
                </a:effectLst>
                <a:latin typeface="Peace Sans" panose="02000505040000020004" pitchFamily="2" charset="0"/>
              </a:rPr>
              <a:t> </a:t>
            </a:r>
            <a:r>
              <a:rPr lang="en-US" sz="2000" dirty="0" err="1">
                <a:ln>
                  <a:solidFill>
                    <a:srgbClr val="4472C4"/>
                  </a:solidFill>
                </a:ln>
                <a:solidFill>
                  <a:srgbClr val="FFFF00"/>
                </a:solidFill>
                <a:effectLst>
                  <a:outerShdw blurRad="50800" dist="38100" dir="2700000" algn="tl" rotWithShape="0">
                    <a:prstClr val="black">
                      <a:alpha val="40000"/>
                    </a:prstClr>
                  </a:outerShdw>
                </a:effectLst>
                <a:latin typeface="Peace Sans" panose="02000505040000020004" pitchFamily="2" charset="0"/>
              </a:rPr>
              <a:t>TheFWord</a:t>
            </a:r>
            <a:endPar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endParaRPr>
          </a:p>
        </p:txBody>
      </p:sp>
      <p:grpSp>
        <p:nvGrpSpPr>
          <p:cNvPr id="17" name="Group 16">
            <a:extLst>
              <a:ext uri="{FF2B5EF4-FFF2-40B4-BE49-F238E27FC236}">
                <a16:creationId xmlns:a16="http://schemas.microsoft.com/office/drawing/2014/main" id="{2DBEB9CB-D656-4B93-9411-D343BDB96BB3}"/>
              </a:ext>
            </a:extLst>
          </p:cNvPr>
          <p:cNvGrpSpPr/>
          <p:nvPr/>
        </p:nvGrpSpPr>
        <p:grpSpPr>
          <a:xfrm>
            <a:off x="9904221" y="172941"/>
            <a:ext cx="1938684" cy="311012"/>
            <a:chOff x="3593426" y="6058179"/>
            <a:chExt cx="1848818" cy="296595"/>
          </a:xfrm>
        </p:grpSpPr>
        <p:pic>
          <p:nvPicPr>
            <p:cNvPr id="19" name="Picture 18" descr="A close up of a knife&#10;&#10;Description automatically generated">
              <a:extLst>
                <a:ext uri="{FF2B5EF4-FFF2-40B4-BE49-F238E27FC236}">
                  <a16:creationId xmlns:a16="http://schemas.microsoft.com/office/drawing/2014/main" id="{DD19DA53-49D2-429C-94BE-B670D175D227}"/>
                </a:ext>
              </a:extLst>
            </p:cNvPr>
            <p:cNvPicPr>
              <a:picLocks noChangeAspect="1"/>
            </p:cNvPicPr>
            <p:nvPr/>
          </p:nvPicPr>
          <p:blipFill>
            <a:blip r:embed="rId3"/>
            <a:stretch>
              <a:fillRect/>
            </a:stretch>
          </p:blipFill>
          <p:spPr>
            <a:xfrm>
              <a:off x="3593426" y="6058179"/>
              <a:ext cx="671028" cy="296595"/>
            </a:xfrm>
            <a:prstGeom prst="rect">
              <a:avLst/>
            </a:prstGeom>
            <a:effectLst>
              <a:outerShdw blurRad="25400" dist="12700" dir="2700000" algn="tl" rotWithShape="0">
                <a:prstClr val="black">
                  <a:alpha val="49000"/>
                </a:prstClr>
              </a:outerShdw>
            </a:effectLst>
          </p:spPr>
        </p:pic>
        <p:grpSp>
          <p:nvGrpSpPr>
            <p:cNvPr id="21" name="Group 2">
              <a:extLst>
                <a:ext uri="{FF2B5EF4-FFF2-40B4-BE49-F238E27FC236}">
                  <a16:creationId xmlns:a16="http://schemas.microsoft.com/office/drawing/2014/main" id="{ACBF8019-D8CA-4AD2-9D3D-8CEBCF3C0E8D}"/>
                </a:ext>
              </a:extLst>
            </p:cNvPr>
            <p:cNvGrpSpPr>
              <a:grpSpLocks/>
            </p:cNvGrpSpPr>
            <p:nvPr/>
          </p:nvGrpSpPr>
          <p:grpSpPr bwMode="auto">
            <a:xfrm>
              <a:off x="4099491" y="6184827"/>
              <a:ext cx="1342753" cy="97681"/>
              <a:chOff x="694682174" y="824701425"/>
              <a:chExt cx="26817702" cy="1993701"/>
            </a:xfrm>
          </p:grpSpPr>
          <p:sp>
            <p:nvSpPr>
              <p:cNvPr id="22" name="WordArt 5">
                <a:extLst>
                  <a:ext uri="{FF2B5EF4-FFF2-40B4-BE49-F238E27FC236}">
                    <a16:creationId xmlns:a16="http://schemas.microsoft.com/office/drawing/2014/main" id="{72E7976C-0266-4909-8FDC-F3AC6142E7EE}"/>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CHURCH</a:t>
                </a:r>
              </a:p>
            </p:txBody>
          </p:sp>
          <p:sp>
            <p:nvSpPr>
              <p:cNvPr id="23" name="WordArt 4">
                <a:extLst>
                  <a:ext uri="{FF2B5EF4-FFF2-40B4-BE49-F238E27FC236}">
                    <a16:creationId xmlns:a16="http://schemas.microsoft.com/office/drawing/2014/main" id="{B09865EE-46EE-4565-9711-57FD407A76DE}"/>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2" name="Flowchart: Manual Operation 1">
            <a:extLst>
              <a:ext uri="{FF2B5EF4-FFF2-40B4-BE49-F238E27FC236}">
                <a16:creationId xmlns:a16="http://schemas.microsoft.com/office/drawing/2014/main" id="{797FD066-F589-4E1B-AEB6-48599CFDCC19}"/>
              </a:ext>
            </a:extLst>
          </p:cNvPr>
          <p:cNvSpPr/>
          <p:nvPr/>
        </p:nvSpPr>
        <p:spPr>
          <a:xfrm rot="16200000">
            <a:off x="5331714" y="-4157097"/>
            <a:ext cx="1870141" cy="11152241"/>
          </a:xfrm>
          <a:prstGeom prst="flowChartManualOpera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63EC3E6-44FD-4EA7-A20C-B67E5F0507CD}"/>
              </a:ext>
            </a:extLst>
          </p:cNvPr>
          <p:cNvSpPr/>
          <p:nvPr/>
        </p:nvSpPr>
        <p:spPr>
          <a:xfrm>
            <a:off x="3049335" y="934077"/>
            <a:ext cx="5242141" cy="1107996"/>
          </a:xfrm>
          <a:prstGeom prst="rect">
            <a:avLst/>
          </a:prstGeom>
          <a:noFill/>
          <a:effectLst>
            <a:outerShdw blurRad="50800" dist="50800" dir="5400000" algn="ctr" rotWithShape="0">
              <a:schemeClr val="bg1">
                <a:lumMod val="50000"/>
              </a:schemeClr>
            </a:outerShdw>
          </a:effectLst>
        </p:spPr>
        <p:txBody>
          <a:bodyPr wrap="none" lIns="91440" tIns="45720" rIns="91440" bIns="45720">
            <a:spAutoFit/>
          </a:bodyPr>
          <a:lstStyle/>
          <a:p>
            <a:pPr algn="ctr"/>
            <a:r>
              <a:rPr lang="en-US" sz="6600" b="0" cap="none" spc="0" dirty="0">
                <a:ln w="25400">
                  <a:solidFill>
                    <a:srgbClr val="0070C0"/>
                  </a:solidFill>
                </a:ln>
                <a:solidFill>
                  <a:srgbClr val="FFFF00"/>
                </a:solidFill>
                <a:effectLst>
                  <a:outerShdw blurRad="38100" dist="19050" dir="2700000" algn="tl" rotWithShape="0">
                    <a:schemeClr val="dk1">
                      <a:alpha val="40000"/>
                    </a:schemeClr>
                  </a:outerShdw>
                </a:effectLst>
                <a:latin typeface="Peace Sans" panose="02000505040000020004" pitchFamily="50" charset="0"/>
              </a:rPr>
              <a:t>The Setting</a:t>
            </a:r>
          </a:p>
        </p:txBody>
      </p:sp>
      <p:sp>
        <p:nvSpPr>
          <p:cNvPr id="18" name="TextBox 17">
            <a:extLst>
              <a:ext uri="{FF2B5EF4-FFF2-40B4-BE49-F238E27FC236}">
                <a16:creationId xmlns:a16="http://schemas.microsoft.com/office/drawing/2014/main" id="{5D7BC24A-4B91-4D27-B70C-1D22DB5D3F41}"/>
              </a:ext>
            </a:extLst>
          </p:cNvPr>
          <p:cNvSpPr txBox="1"/>
          <p:nvPr/>
        </p:nvSpPr>
        <p:spPr>
          <a:xfrm>
            <a:off x="9948500" y="6458937"/>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#CoolStoryBro</a:t>
            </a:r>
          </a:p>
        </p:txBody>
      </p:sp>
      <p:sp>
        <p:nvSpPr>
          <p:cNvPr id="20" name="TextBox 19">
            <a:extLst>
              <a:ext uri="{FF2B5EF4-FFF2-40B4-BE49-F238E27FC236}">
                <a16:creationId xmlns:a16="http://schemas.microsoft.com/office/drawing/2014/main" id="{D8FACE4E-0303-40C4-AFAD-FFBF137EEB30}"/>
              </a:ext>
            </a:extLst>
          </p:cNvPr>
          <p:cNvSpPr txBox="1"/>
          <p:nvPr/>
        </p:nvSpPr>
        <p:spPr>
          <a:xfrm>
            <a:off x="393565" y="6459984"/>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@JerryGodsey</a:t>
            </a:r>
          </a:p>
        </p:txBody>
      </p:sp>
      <p:sp>
        <p:nvSpPr>
          <p:cNvPr id="24" name="TextBox 23">
            <a:extLst>
              <a:ext uri="{FF2B5EF4-FFF2-40B4-BE49-F238E27FC236}">
                <a16:creationId xmlns:a16="http://schemas.microsoft.com/office/drawing/2014/main" id="{5B1F46E4-480D-4B09-A32A-FD75627801D4}"/>
              </a:ext>
            </a:extLst>
          </p:cNvPr>
          <p:cNvSpPr txBox="1"/>
          <p:nvPr/>
        </p:nvSpPr>
        <p:spPr>
          <a:xfrm>
            <a:off x="372950" y="2838047"/>
            <a:ext cx="11446099" cy="3539430"/>
          </a:xfrm>
          <a:prstGeom prst="rect">
            <a:avLst/>
          </a:prstGeom>
          <a:solidFill>
            <a:srgbClr val="FFFFFF">
              <a:alpha val="79000"/>
            </a:srgbClr>
          </a:solidFill>
          <a:ln w="34925">
            <a:solidFill>
              <a:srgbClr val="0070C0"/>
            </a:solidFill>
          </a:ln>
          <a:effectLst>
            <a:outerShdw blurRad="50800" dist="38100" dir="2700000" algn="tl" rotWithShape="0">
              <a:prstClr val="black">
                <a:alpha val="39000"/>
              </a:prstClr>
            </a:outerShdw>
          </a:effectLst>
        </p:spPr>
        <p:txBody>
          <a:bodyPr wrap="square" rtlCol="0">
            <a:spAutoFit/>
          </a:bodyPr>
          <a:lstStyle/>
          <a:p>
            <a:pPr algn="l"/>
            <a:r>
              <a:rPr lang="en-US" sz="3200" b="1" i="0" dirty="0">
                <a:solidFill>
                  <a:srgbClr val="000000"/>
                </a:solidFill>
                <a:effectLst/>
                <a:latin typeface="Peace Sans" panose="02000505040000020004" pitchFamily="50" charset="0"/>
              </a:rPr>
              <a:t>Luke 14:12-14</a:t>
            </a:r>
            <a:endParaRPr lang="en-US" sz="3200" dirty="0">
              <a:solidFill>
                <a:srgbClr val="000000"/>
              </a:solidFill>
            </a:endParaRPr>
          </a:p>
          <a:p>
            <a:r>
              <a:rPr lang="en-US" sz="3200" dirty="0">
                <a:solidFill>
                  <a:srgbClr val="000000"/>
                </a:solidFill>
              </a:rPr>
              <a:t>Then he turned to his host. “When you put on a luncheon or a banquet,” he said, “don’t invite your friends, brothers, relatives, and rich neighbors. For they will invite you back, and that will be your only reward. </a:t>
            </a:r>
            <a:r>
              <a:rPr lang="en-US" sz="3200" baseline="30000" dirty="0">
                <a:solidFill>
                  <a:srgbClr val="000000"/>
                </a:solidFill>
              </a:rPr>
              <a:t>13</a:t>
            </a:r>
            <a:r>
              <a:rPr lang="en-US" sz="3200" dirty="0">
                <a:solidFill>
                  <a:srgbClr val="000000"/>
                </a:solidFill>
              </a:rPr>
              <a:t> Instead, invite the poor, the crippled, the lame, and the blind. </a:t>
            </a:r>
            <a:r>
              <a:rPr lang="en-US" sz="3200" baseline="30000" dirty="0">
                <a:solidFill>
                  <a:srgbClr val="000000"/>
                </a:solidFill>
              </a:rPr>
              <a:t>14</a:t>
            </a:r>
            <a:r>
              <a:rPr lang="en-US" sz="3200" dirty="0">
                <a:solidFill>
                  <a:srgbClr val="000000"/>
                </a:solidFill>
              </a:rPr>
              <a:t> Then at the resurrection of the righteous, God will reward you for inviting those who could not repay you.” </a:t>
            </a:r>
          </a:p>
        </p:txBody>
      </p:sp>
    </p:spTree>
    <p:extLst>
      <p:ext uri="{BB962C8B-B14F-4D97-AF65-F5344CB8AC3E}">
        <p14:creationId xmlns:p14="http://schemas.microsoft.com/office/powerpoint/2010/main" val="284335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D7F33-F4FC-4777-9497-404849876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 y="0"/>
            <a:ext cx="12191392" cy="6858000"/>
          </a:xfrm>
          <a:prstGeom prst="rect">
            <a:avLst/>
          </a:prstGeom>
        </p:spPr>
      </p:pic>
      <p:sp>
        <p:nvSpPr>
          <p:cNvPr id="16" name="TextBox 15">
            <a:extLst>
              <a:ext uri="{FF2B5EF4-FFF2-40B4-BE49-F238E27FC236}">
                <a16:creationId xmlns:a16="http://schemas.microsoft.com/office/drawing/2014/main" id="{A979B792-BD7F-4C64-9055-52FB9E8BE3AE}"/>
              </a:ext>
            </a:extLst>
          </p:cNvPr>
          <p:cNvSpPr txBox="1"/>
          <p:nvPr/>
        </p:nvSpPr>
        <p:spPr>
          <a:xfrm>
            <a:off x="81644" y="128392"/>
            <a:ext cx="8832067" cy="400110"/>
          </a:xfrm>
          <a:prstGeom prst="rect">
            <a:avLst/>
          </a:prstGeom>
          <a:noFill/>
        </p:spPr>
        <p:txBody>
          <a:bodyPr wrap="square" rtlCol="0">
            <a:spAutoFit/>
          </a:bodyPr>
          <a:lstStyle/>
          <a:p>
            <a:pPr lvl="0">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 </a:t>
            </a:r>
            <a:r>
              <a:rPr lang="en-US" sz="2000" dirty="0" err="1">
                <a:ln>
                  <a:solidFill>
                    <a:srgbClr val="4472C4"/>
                  </a:solidFill>
                </a:ln>
                <a:solidFill>
                  <a:srgbClr val="FFFF00"/>
                </a:solidFill>
                <a:effectLst>
                  <a:outerShdw blurRad="50800" dist="38100" dir="2700000" algn="tl" rotWithShape="0">
                    <a:prstClr val="black">
                      <a:alpha val="40000"/>
                    </a:prstClr>
                  </a:outerShdw>
                </a:effectLst>
                <a:latin typeface="Peace Sans" panose="02000505040000020004" pitchFamily="2" charset="0"/>
              </a:rPr>
              <a:t>DinnerTime</a:t>
            </a:r>
            <a:endPar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endParaRPr>
          </a:p>
        </p:txBody>
      </p:sp>
      <p:grpSp>
        <p:nvGrpSpPr>
          <p:cNvPr id="17" name="Group 16">
            <a:extLst>
              <a:ext uri="{FF2B5EF4-FFF2-40B4-BE49-F238E27FC236}">
                <a16:creationId xmlns:a16="http://schemas.microsoft.com/office/drawing/2014/main" id="{2DBEB9CB-D656-4B93-9411-D343BDB96BB3}"/>
              </a:ext>
            </a:extLst>
          </p:cNvPr>
          <p:cNvGrpSpPr/>
          <p:nvPr/>
        </p:nvGrpSpPr>
        <p:grpSpPr>
          <a:xfrm>
            <a:off x="9904221" y="172941"/>
            <a:ext cx="1938684" cy="311012"/>
            <a:chOff x="3593426" y="6058179"/>
            <a:chExt cx="1848818" cy="296595"/>
          </a:xfrm>
        </p:grpSpPr>
        <p:pic>
          <p:nvPicPr>
            <p:cNvPr id="19" name="Picture 18" descr="A close up of a knife&#10;&#10;Description automatically generated">
              <a:extLst>
                <a:ext uri="{FF2B5EF4-FFF2-40B4-BE49-F238E27FC236}">
                  <a16:creationId xmlns:a16="http://schemas.microsoft.com/office/drawing/2014/main" id="{DD19DA53-49D2-429C-94BE-B670D175D227}"/>
                </a:ext>
              </a:extLst>
            </p:cNvPr>
            <p:cNvPicPr>
              <a:picLocks noChangeAspect="1"/>
            </p:cNvPicPr>
            <p:nvPr/>
          </p:nvPicPr>
          <p:blipFill>
            <a:blip r:embed="rId3"/>
            <a:stretch>
              <a:fillRect/>
            </a:stretch>
          </p:blipFill>
          <p:spPr>
            <a:xfrm>
              <a:off x="3593426" y="6058179"/>
              <a:ext cx="671028" cy="296595"/>
            </a:xfrm>
            <a:prstGeom prst="rect">
              <a:avLst/>
            </a:prstGeom>
            <a:effectLst>
              <a:outerShdw blurRad="25400" dist="12700" dir="2700000" algn="tl" rotWithShape="0">
                <a:prstClr val="black">
                  <a:alpha val="49000"/>
                </a:prstClr>
              </a:outerShdw>
            </a:effectLst>
          </p:spPr>
        </p:pic>
        <p:grpSp>
          <p:nvGrpSpPr>
            <p:cNvPr id="21" name="Group 2">
              <a:extLst>
                <a:ext uri="{FF2B5EF4-FFF2-40B4-BE49-F238E27FC236}">
                  <a16:creationId xmlns:a16="http://schemas.microsoft.com/office/drawing/2014/main" id="{ACBF8019-D8CA-4AD2-9D3D-8CEBCF3C0E8D}"/>
                </a:ext>
              </a:extLst>
            </p:cNvPr>
            <p:cNvGrpSpPr>
              <a:grpSpLocks/>
            </p:cNvGrpSpPr>
            <p:nvPr/>
          </p:nvGrpSpPr>
          <p:grpSpPr bwMode="auto">
            <a:xfrm>
              <a:off x="4099491" y="6184827"/>
              <a:ext cx="1342753" cy="97681"/>
              <a:chOff x="694682174" y="824701425"/>
              <a:chExt cx="26817702" cy="1993701"/>
            </a:xfrm>
          </p:grpSpPr>
          <p:sp>
            <p:nvSpPr>
              <p:cNvPr id="22" name="WordArt 5">
                <a:extLst>
                  <a:ext uri="{FF2B5EF4-FFF2-40B4-BE49-F238E27FC236}">
                    <a16:creationId xmlns:a16="http://schemas.microsoft.com/office/drawing/2014/main" id="{72E7976C-0266-4909-8FDC-F3AC6142E7EE}"/>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CHURCH</a:t>
                </a:r>
              </a:p>
            </p:txBody>
          </p:sp>
          <p:sp>
            <p:nvSpPr>
              <p:cNvPr id="23" name="WordArt 4">
                <a:extLst>
                  <a:ext uri="{FF2B5EF4-FFF2-40B4-BE49-F238E27FC236}">
                    <a16:creationId xmlns:a16="http://schemas.microsoft.com/office/drawing/2014/main" id="{B09865EE-46EE-4565-9711-57FD407A76DE}"/>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US" sz="2699"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2" name="Flowchart: Manual Operation 1">
            <a:extLst>
              <a:ext uri="{FF2B5EF4-FFF2-40B4-BE49-F238E27FC236}">
                <a16:creationId xmlns:a16="http://schemas.microsoft.com/office/drawing/2014/main" id="{797FD066-F589-4E1B-AEB6-48599CFDCC19}"/>
              </a:ext>
            </a:extLst>
          </p:cNvPr>
          <p:cNvSpPr/>
          <p:nvPr/>
        </p:nvSpPr>
        <p:spPr>
          <a:xfrm rot="16200000">
            <a:off x="5331714" y="-4157097"/>
            <a:ext cx="1870141" cy="11152241"/>
          </a:xfrm>
          <a:prstGeom prst="flowChartManualOpera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63EC3E6-44FD-4EA7-A20C-B67E5F0507CD}"/>
              </a:ext>
            </a:extLst>
          </p:cNvPr>
          <p:cNvSpPr/>
          <p:nvPr/>
        </p:nvSpPr>
        <p:spPr>
          <a:xfrm>
            <a:off x="3480995" y="934077"/>
            <a:ext cx="4378827" cy="1107996"/>
          </a:xfrm>
          <a:prstGeom prst="rect">
            <a:avLst/>
          </a:prstGeom>
          <a:noFill/>
          <a:effectLst>
            <a:outerShdw blurRad="50800" dist="50800" dir="5400000" algn="ctr" rotWithShape="0">
              <a:schemeClr val="bg1">
                <a:lumMod val="50000"/>
              </a:schemeClr>
            </a:outerShdw>
          </a:effectLst>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25400">
                  <a:solidFill>
                    <a:srgbClr val="0070C0"/>
                  </a:solidFill>
                </a:ln>
                <a:solidFill>
                  <a:srgbClr val="FFFF00"/>
                </a:solidFill>
                <a:effectLst>
                  <a:outerShdw blurRad="38100" dist="19050" dir="2700000" algn="tl" rotWithShape="0">
                    <a:prstClr val="black">
                      <a:alpha val="40000"/>
                    </a:prstClr>
                  </a:outerShdw>
                </a:effectLst>
                <a:uLnTx/>
                <a:uFillTx/>
                <a:latin typeface="Peace Sans" panose="02000505040000020004" pitchFamily="50" charset="0"/>
                <a:ea typeface="+mn-ea"/>
                <a:cs typeface="+mn-cs"/>
              </a:rPr>
              <a:t>The Story</a:t>
            </a:r>
          </a:p>
        </p:txBody>
      </p:sp>
      <p:sp>
        <p:nvSpPr>
          <p:cNvPr id="18" name="TextBox 17">
            <a:extLst>
              <a:ext uri="{FF2B5EF4-FFF2-40B4-BE49-F238E27FC236}">
                <a16:creationId xmlns:a16="http://schemas.microsoft.com/office/drawing/2014/main" id="{5D7BC24A-4B91-4D27-B70C-1D22DB5D3F41}"/>
              </a:ext>
            </a:extLst>
          </p:cNvPr>
          <p:cNvSpPr txBox="1"/>
          <p:nvPr/>
        </p:nvSpPr>
        <p:spPr>
          <a:xfrm>
            <a:off x="9948500" y="6458937"/>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#CoolStoryBro</a:t>
            </a:r>
          </a:p>
        </p:txBody>
      </p:sp>
      <p:sp>
        <p:nvSpPr>
          <p:cNvPr id="20" name="TextBox 19">
            <a:extLst>
              <a:ext uri="{FF2B5EF4-FFF2-40B4-BE49-F238E27FC236}">
                <a16:creationId xmlns:a16="http://schemas.microsoft.com/office/drawing/2014/main" id="{D8FACE4E-0303-40C4-AFAD-FFBF137EEB30}"/>
              </a:ext>
            </a:extLst>
          </p:cNvPr>
          <p:cNvSpPr txBox="1"/>
          <p:nvPr/>
        </p:nvSpPr>
        <p:spPr>
          <a:xfrm>
            <a:off x="393565" y="6459984"/>
            <a:ext cx="2457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srgbClr val="4472C4"/>
                  </a:solidFill>
                </a:ln>
                <a:solidFill>
                  <a:srgbClr val="FFFF00"/>
                </a:solidFill>
                <a:effectLst>
                  <a:outerShdw blurRad="50800" dist="38100" dir="2700000" algn="tl" rotWithShape="0">
                    <a:prstClr val="black">
                      <a:alpha val="40000"/>
                    </a:prstClr>
                  </a:outerShdw>
                </a:effectLst>
                <a:uLnTx/>
                <a:uFillTx/>
                <a:latin typeface="Peace Sans" panose="02000505040000020004" pitchFamily="2" charset="0"/>
                <a:ea typeface="+mn-ea"/>
                <a:cs typeface="+mn-cs"/>
              </a:rPr>
              <a:t>@JerryGodsey</a:t>
            </a:r>
          </a:p>
        </p:txBody>
      </p:sp>
      <p:sp>
        <p:nvSpPr>
          <p:cNvPr id="14" name="TextBox 13">
            <a:extLst>
              <a:ext uri="{FF2B5EF4-FFF2-40B4-BE49-F238E27FC236}">
                <a16:creationId xmlns:a16="http://schemas.microsoft.com/office/drawing/2014/main" id="{23FCD0B5-441C-4CF6-BB3A-BA4DEC94B203}"/>
              </a:ext>
            </a:extLst>
          </p:cNvPr>
          <p:cNvSpPr txBox="1"/>
          <p:nvPr/>
        </p:nvSpPr>
        <p:spPr>
          <a:xfrm>
            <a:off x="372950" y="2838047"/>
            <a:ext cx="11446099" cy="2062103"/>
          </a:xfrm>
          <a:prstGeom prst="rect">
            <a:avLst/>
          </a:prstGeom>
          <a:solidFill>
            <a:srgbClr val="FFFFFF">
              <a:alpha val="79000"/>
            </a:srgbClr>
          </a:solidFill>
          <a:ln w="34925">
            <a:solidFill>
              <a:srgbClr val="0070C0"/>
            </a:solidFill>
          </a:ln>
          <a:effectLst>
            <a:outerShdw blurRad="50800" dist="38100" dir="2700000" algn="tl" rotWithShape="0">
              <a:prstClr val="black">
                <a:alpha val="39000"/>
              </a:prstClr>
            </a:outerShdw>
          </a:effectLst>
        </p:spPr>
        <p:txBody>
          <a:bodyPr wrap="square" rtlCol="0">
            <a:spAutoFit/>
          </a:bodyPr>
          <a:lstStyle/>
          <a:p>
            <a:pPr algn="l"/>
            <a:r>
              <a:rPr lang="en-US" sz="3200" b="1" i="0" dirty="0">
                <a:solidFill>
                  <a:srgbClr val="000000"/>
                </a:solidFill>
                <a:effectLst/>
                <a:latin typeface="Peace Sans" panose="02000505040000020004" pitchFamily="50" charset="0"/>
              </a:rPr>
              <a:t>Luke </a:t>
            </a:r>
            <a:r>
              <a:rPr lang="en-US" sz="3200" b="1" dirty="0">
                <a:solidFill>
                  <a:srgbClr val="000000"/>
                </a:solidFill>
                <a:latin typeface="Peace Sans" panose="02000505040000020004" pitchFamily="50" charset="0"/>
              </a:rPr>
              <a:t>14:16-17</a:t>
            </a:r>
            <a:endParaRPr lang="en-US" sz="3200" dirty="0">
              <a:solidFill>
                <a:srgbClr val="000000"/>
              </a:solidFill>
            </a:endParaRPr>
          </a:p>
          <a:p>
            <a:r>
              <a:rPr lang="en-US" sz="3200" dirty="0">
                <a:solidFill>
                  <a:srgbClr val="000000"/>
                </a:solidFill>
              </a:rPr>
              <a:t>Jesus replied with this story: “A man prepared a great feast and sent out many invitations. </a:t>
            </a:r>
            <a:r>
              <a:rPr lang="en-US" sz="3200" baseline="30000" dirty="0">
                <a:solidFill>
                  <a:srgbClr val="000000"/>
                </a:solidFill>
              </a:rPr>
              <a:t>17</a:t>
            </a:r>
            <a:r>
              <a:rPr lang="en-US" sz="3200" dirty="0">
                <a:solidFill>
                  <a:srgbClr val="000000"/>
                </a:solidFill>
              </a:rPr>
              <a:t> When the banquet was ready, he sent his servant to tell the guests, ‘Come, the banquet is ready.’</a:t>
            </a:r>
          </a:p>
        </p:txBody>
      </p:sp>
    </p:spTree>
    <p:extLst>
      <p:ext uri="{BB962C8B-B14F-4D97-AF65-F5344CB8AC3E}">
        <p14:creationId xmlns:p14="http://schemas.microsoft.com/office/powerpoint/2010/main" val="1945215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1028</Words>
  <Application>Microsoft Office PowerPoint</Application>
  <PresentationFormat>Widescreen</PresentationFormat>
  <Paragraphs>152</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HelveticaNeue</vt:lpstr>
      <vt:lpstr>Peace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Godsey</dc:creator>
  <cp:lastModifiedBy>Jerry Godsey</cp:lastModifiedBy>
  <cp:revision>44</cp:revision>
  <dcterms:created xsi:type="dcterms:W3CDTF">2020-11-04T06:17:29Z</dcterms:created>
  <dcterms:modified xsi:type="dcterms:W3CDTF">2020-12-11T03:41:45Z</dcterms:modified>
</cp:coreProperties>
</file>